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Proxima Nova"/>
      <p:regular r:id="rId50"/>
      <p:bold r:id="rId51"/>
      <p:italic r:id="rId52"/>
      <p:boldItalic r:id="rId53"/>
    </p:embeddedFont>
    <p:embeddedFont>
      <p:font typeface="Nunito"/>
      <p:regular r:id="rId54"/>
      <p:bold r:id="rId55"/>
      <p:italic r:id="rId56"/>
      <p:boldItalic r:id="rId57"/>
    </p:embeddedFont>
    <p:embeddedFont>
      <p:font typeface="Montserrat"/>
      <p:regular r:id="rId58"/>
      <p:bold r:id="rId59"/>
      <p:italic r:id="rId60"/>
      <p:boldItalic r:id="rId61"/>
    </p:embeddedFont>
    <p:embeddedFont>
      <p:font typeface="Google Sans Medium"/>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GoogleSansMedium-regular.fntdata"/><Relationship Id="rId61" Type="http://schemas.openxmlformats.org/officeDocument/2006/relationships/font" Target="fonts/Montserrat-boldItalic.fntdata"/><Relationship Id="rId20" Type="http://schemas.openxmlformats.org/officeDocument/2006/relationships/slide" Target="slides/slide16.xml"/><Relationship Id="rId64" Type="http://schemas.openxmlformats.org/officeDocument/2006/relationships/font" Target="fonts/GoogleSansMedium-italic.fntdata"/><Relationship Id="rId63" Type="http://schemas.openxmlformats.org/officeDocument/2006/relationships/font" Target="fonts/GoogleSansMedium-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GoogleSansMedium-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Montserrat-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7.xml"/><Relationship Id="rId55" Type="http://schemas.openxmlformats.org/officeDocument/2006/relationships/font" Target="fonts/Nunito-bold.fntdata"/><Relationship Id="rId10" Type="http://schemas.openxmlformats.org/officeDocument/2006/relationships/slide" Target="slides/slide6.xml"/><Relationship Id="rId54" Type="http://schemas.openxmlformats.org/officeDocument/2006/relationships/font" Target="fonts/Nunito-regular.fntdata"/><Relationship Id="rId13" Type="http://schemas.openxmlformats.org/officeDocument/2006/relationships/slide" Target="slides/slide9.xml"/><Relationship Id="rId57" Type="http://schemas.openxmlformats.org/officeDocument/2006/relationships/font" Target="fonts/Nunito-boldItalic.fntdata"/><Relationship Id="rId12" Type="http://schemas.openxmlformats.org/officeDocument/2006/relationships/slide" Target="slides/slide8.xml"/><Relationship Id="rId56" Type="http://schemas.openxmlformats.org/officeDocument/2006/relationships/font" Target="fonts/Nunito-italic.fntdata"/><Relationship Id="rId15" Type="http://schemas.openxmlformats.org/officeDocument/2006/relationships/slide" Target="slides/slide11.xml"/><Relationship Id="rId59" Type="http://schemas.openxmlformats.org/officeDocument/2006/relationships/font" Target="fonts/Montserrat-bold.fntdata"/><Relationship Id="rId14" Type="http://schemas.openxmlformats.org/officeDocument/2006/relationships/slide" Target="slides/slide10.xml"/><Relationship Id="rId58" Type="http://schemas.openxmlformats.org/officeDocument/2006/relationships/font" Target="fonts/Montserra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oudfactory.com/ebooks/outsourcers-guide-to-quality"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aimultiple.com/data-augmentatio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mage_nois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https://journalofbigdata.springeropen.com/articles/10.1186/s40537-019-0197-0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02fa6c4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002fa6c4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02fa6c4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02fa6c4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Data annotation partners should operate like an extension of your team while taking the burden of people and performance management off your plate. They should ask questions, quickly adapt to feedback, and communicate efficiently with the point of contact on your team. And most importantly, they should constantly </a:t>
            </a:r>
            <a:r>
              <a:rPr lang="en" sz="1600" u="sng">
                <a:solidFill>
                  <a:schemeClr val="hlink"/>
                </a:solidFill>
                <a:highlight>
                  <a:srgbClr val="FFFFFF"/>
                </a:highlight>
                <a:latin typeface="Georgia"/>
                <a:ea typeface="Georgia"/>
                <a:cs typeface="Georgia"/>
                <a:sym typeface="Georgia"/>
                <a:hlinkClick r:id="rId2"/>
              </a:rPr>
              <a:t>measure and optimize the quality of the data</a:t>
            </a:r>
            <a:r>
              <a:rPr lang="en" sz="1600">
                <a:solidFill>
                  <a:srgbClr val="292929"/>
                </a:solidFill>
                <a:highlight>
                  <a:srgbClr val="FFFFFF"/>
                </a:highlight>
                <a:latin typeface="Georgia"/>
                <a:ea typeface="Georgia"/>
                <a:cs typeface="Georgia"/>
                <a:sym typeface="Georgia"/>
              </a:rPr>
              <a:t> they’re delivering to you.</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Pt1</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https://medium.com/@thecloudfactory/choosing-data-labeling-service-hiring-and-vetting-175c25ff23ec</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Pt2</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https://medium.com/@thecloudfactory/choosing-data-labeling-service-communication-and-quality-control-f961b7a97738</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3327414a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3327414a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https://medium.com/@thecloudfactory/choosing-data-labeling-service-hiring-and-vetting-175c25ff23ec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3327414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3327414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https://medium.com/@thecloudfactory/outsource-data-labeling-for-nlp-623ca68d3ace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3327414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3327414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https://medium.com/@thecloudfactory/security-risks-outsourcing-data-labeling-ef22c070168</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3327414a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3327414a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3327414a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3327414a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3327414a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3327414a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4570b2c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4570b2c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4570b2cf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4570b2cf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304105c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304105c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4570b2cf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4570b2cf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4570b2cf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4570b2c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4570b2cf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04570b2cf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3327414a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3327414a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https://research.aimultiple.com/data-augmentation/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https://towardsdatascience.com/complete-guide-to-data-augmentation-for-computer-vision-1abe4063ad07</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3327414a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3327414a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3327414a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3327414a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3327414a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3327414a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3327414a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3327414a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457200" rtl="0" algn="l">
              <a:lnSpc>
                <a:spcPct val="115000"/>
              </a:lnSpc>
              <a:spcBef>
                <a:spcPts val="2400"/>
              </a:spcBef>
              <a:spcAft>
                <a:spcPts val="0"/>
              </a:spcAft>
              <a:buClr>
                <a:srgbClr val="3A3A3A"/>
              </a:buClr>
              <a:buSzPts val="1450"/>
              <a:buChar char="●"/>
            </a:pPr>
            <a:r>
              <a:rPr lang="en" sz="1450">
                <a:solidFill>
                  <a:srgbClr val="3A3A3A"/>
                </a:solidFill>
                <a:highlight>
                  <a:srgbClr val="FFFFFF"/>
                </a:highlight>
              </a:rPr>
              <a:t>padding</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random rotating</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re-scaling,</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vertical and horizontal flipping</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translation ( image is moved along X, Y direction)</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cropping</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zooming</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darkening &amp; brightening/color modification</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grayscaling</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changing contrast</a:t>
            </a:r>
            <a:endParaRPr sz="1450">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adding </a:t>
            </a:r>
            <a:r>
              <a:rPr lang="en" sz="1450" u="sng">
                <a:solidFill>
                  <a:srgbClr val="3A3A3A"/>
                </a:solidFill>
                <a:highlight>
                  <a:srgbClr val="FFFFFF"/>
                </a:highlight>
                <a:hlinkClick r:id="rId2">
                  <a:extLst>
                    <a:ext uri="{A12FA001-AC4F-418D-AE19-62706E023703}">
                      <ahyp:hlinkClr val="tx"/>
                    </a:ext>
                  </a:extLst>
                </a:hlinkClick>
              </a:rPr>
              <a:t>noise</a:t>
            </a:r>
            <a:endParaRPr sz="1450" u="sng">
              <a:solidFill>
                <a:srgbClr val="3A3A3A"/>
              </a:solidFill>
              <a:highlight>
                <a:srgbClr val="FFFFFF"/>
              </a:highlight>
            </a:endParaRPr>
          </a:p>
          <a:p>
            <a:pPr indent="-320675" lvl="0" marL="457200" rtl="0" algn="l">
              <a:lnSpc>
                <a:spcPct val="115000"/>
              </a:lnSpc>
              <a:spcBef>
                <a:spcPts val="0"/>
              </a:spcBef>
              <a:spcAft>
                <a:spcPts val="0"/>
              </a:spcAft>
              <a:buClr>
                <a:srgbClr val="3A3A3A"/>
              </a:buClr>
              <a:buSzPts val="1450"/>
              <a:buChar char="●"/>
            </a:pPr>
            <a:r>
              <a:rPr lang="en" sz="1450">
                <a:solidFill>
                  <a:srgbClr val="3A3A3A"/>
                </a:solidFill>
                <a:highlight>
                  <a:srgbClr val="FFFFFF"/>
                </a:highlight>
              </a:rPr>
              <a:t>random erasing</a:t>
            </a:r>
            <a:endParaRPr sz="1450">
              <a:solidFill>
                <a:srgbClr val="3A3A3A"/>
              </a:solidFill>
              <a:highlight>
                <a:srgbClr val="FFFFFF"/>
              </a:highlight>
            </a:endParaRPr>
          </a:p>
          <a:p>
            <a:pPr indent="0" lvl="0" marL="0" rtl="0" algn="l">
              <a:spcBef>
                <a:spcPts val="24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3327414a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3327414a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3327414a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3327414a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73117e5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73117e5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b7b5de2b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b7b5de2b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3327414a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3327414a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3327414a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3327414a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https://towardsdatascience.com/eda-easy-data-augmentation-techniques-for-boosting-performance-on-text-classification-tasks-3e61a56d1332</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3327414a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3327414a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Desventajas:</a:t>
            </a:r>
            <a:br>
              <a:rPr lang="en"/>
            </a:br>
            <a:endParaRPr/>
          </a:p>
          <a:p>
            <a:pPr indent="0" lvl="0" marL="0" rtl="0" algn="l">
              <a:spcBef>
                <a:spcPts val="0"/>
              </a:spcBef>
              <a:spcAft>
                <a:spcPts val="0"/>
              </a:spcAft>
              <a:buNone/>
            </a:pPr>
            <a:r>
              <a:rPr lang="en" sz="1450">
                <a:solidFill>
                  <a:srgbClr val="3A3A3A"/>
                </a:solidFill>
                <a:highlight>
                  <a:srgbClr val="FFFFFF"/>
                </a:highlight>
              </a:rPr>
              <a:t>Outliers may be missing</a:t>
            </a:r>
            <a:endParaRPr sz="1450">
              <a:solidFill>
                <a:srgbClr val="3A3A3A"/>
              </a:solidFill>
              <a:highlight>
                <a:srgbClr val="FFFFFF"/>
              </a:highlight>
            </a:endParaRPr>
          </a:p>
          <a:p>
            <a:pPr indent="0" lvl="0" marL="0" rtl="0" algn="l">
              <a:spcBef>
                <a:spcPts val="0"/>
              </a:spcBef>
              <a:spcAft>
                <a:spcPts val="0"/>
              </a:spcAft>
              <a:buNone/>
            </a:pPr>
            <a:r>
              <a:rPr lang="en" sz="1450">
                <a:solidFill>
                  <a:srgbClr val="3A3A3A"/>
                </a:solidFill>
                <a:highlight>
                  <a:srgbClr val="FFFFFF"/>
                </a:highlight>
              </a:rPr>
              <a:t>Entre más hagas, m´ças dificil se vuelve, </a:t>
            </a:r>
            <a:endParaRPr sz="1450">
              <a:solidFill>
                <a:srgbClr val="3A3A3A"/>
              </a:solidFill>
              <a:highlight>
                <a:srgbClr val="FFFFFF"/>
              </a:highlight>
            </a:endParaRPr>
          </a:p>
          <a:p>
            <a:pPr indent="0" lvl="0" marL="0" rtl="0" algn="l">
              <a:spcBef>
                <a:spcPts val="0"/>
              </a:spcBef>
              <a:spcAft>
                <a:spcPts val="0"/>
              </a:spcAft>
              <a:buNone/>
            </a:pPr>
            <a:r>
              <a:rPr lang="en" sz="1450">
                <a:solidFill>
                  <a:srgbClr val="3A3A3A"/>
                </a:solidFill>
                <a:highlight>
                  <a:srgbClr val="FFFFFF"/>
                </a:highlight>
              </a:rPr>
              <a:t>Te confias en que los datos que tienes tanto son suficientes como que si sirven</a:t>
            </a:r>
            <a:endParaRPr sz="1450">
              <a:solidFill>
                <a:srgbClr val="3A3A3A"/>
              </a:solidFill>
              <a:highlight>
                <a:srgbClr val="FFFFFF"/>
              </a:highlight>
            </a:endParaRPr>
          </a:p>
          <a:p>
            <a:pPr indent="0" lvl="0" marL="0" rtl="0" algn="l">
              <a:spcBef>
                <a:spcPts val="0"/>
              </a:spcBef>
              <a:spcAft>
                <a:spcPts val="0"/>
              </a:spcAft>
              <a:buNone/>
            </a:pPr>
            <a:r>
              <a:rPr lang="en" sz="1450">
                <a:solidFill>
                  <a:srgbClr val="3A3A3A"/>
                </a:solidFill>
                <a:highlight>
                  <a:srgbClr val="FFFFFF"/>
                </a:highlight>
              </a:rPr>
              <a:t>Si los datos en los que te absas estásn sesgados, de seguro tmbn tu augmentation</a:t>
            </a:r>
            <a:endParaRPr sz="1450">
              <a:solidFill>
                <a:srgbClr val="3A3A3A"/>
              </a:solidFill>
              <a:highlight>
                <a:srgbClr val="FFFFFF"/>
              </a:highlight>
            </a:endParaRPr>
          </a:p>
          <a:p>
            <a:pPr indent="0" lvl="0" marL="0" rtl="0" algn="l">
              <a:spcBef>
                <a:spcPts val="0"/>
              </a:spcBef>
              <a:spcAft>
                <a:spcPts val="0"/>
              </a:spcAft>
              <a:buNone/>
            </a:pPr>
            <a:r>
              <a:rPr lang="en" sz="1450">
                <a:solidFill>
                  <a:schemeClr val="dk1"/>
                </a:solidFill>
                <a:highlight>
                  <a:srgbClr val="FFFFFF"/>
                </a:highlight>
              </a:rPr>
              <a:t>Output control is necessary</a:t>
            </a:r>
            <a:endParaRPr sz="1450">
              <a:solidFill>
                <a:srgbClr val="3A3A3A"/>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3327414a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3327414a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https://research.aimultiple.com/synthetic-data/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3327414a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3327414a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3327414a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3327414a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3327414a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3327414a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3327414a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3327414a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3327414a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3327414a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73117e56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73117e56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3327414a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3327414a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3327414a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3327414a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https://towardsdatascience.com/complete-guide-to-data-augmentation-for-computer-vision-1abe4063ad07</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b7768c39b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b7768c39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de8c4bddb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de8c4bddb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b7768c39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b7768c39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de8c4bdd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de8c4bdd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b7b5de2b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b7b5de2b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de8c4bddb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de8c4bddb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02fa6c4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02fa6c4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Importancia: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Consider a recent example — we trained a collaborative-based recommendation engine to recommend social media posts for a global social media platform; one of the key activities here was to accurately score (label) each users’ engagement with a post. We scored the engagement on a 10 point scale, and if we got this scoring wrong — the end model would be seriously flawed.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https://www.cloudfactory.com/data-labeling-guide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02fa6c4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02fa6c4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02fa6c4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02fa6c4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1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53" name="Shape 153"/>
        <p:cNvGrpSpPr/>
        <p:nvPr/>
      </p:nvGrpSpPr>
      <p:grpSpPr>
        <a:xfrm>
          <a:off x="0" y="0"/>
          <a:ext cx="0" cy="0"/>
          <a:chOff x="0" y="0"/>
          <a:chExt cx="0" cy="0"/>
        </a:xfrm>
      </p:grpSpPr>
      <p:sp>
        <p:nvSpPr>
          <p:cNvPr id="154" name="Google Shape;154;p3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9"/>
          <p:cNvSpPr txBox="1"/>
          <p:nvPr>
            <p:ph type="title"/>
          </p:nvPr>
        </p:nvSpPr>
        <p:spPr>
          <a:xfrm>
            <a:off x="311700" y="315925"/>
            <a:ext cx="8520600" cy="831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3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7" name="Google Shape;1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6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42.png"/><Relationship Id="rId6"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46.png"/><Relationship Id="rId6"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66.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ai.stanford.edu/blog/contextua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hyperlink" Target="http://www.youtube.com/watch?v=-1unNLkwImw" TargetMode="External"/><Relationship Id="rId4" Type="http://schemas.openxmlformats.org/officeDocument/2006/relationships/image" Target="../media/image5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61.jpg"/><Relationship Id="rId4" Type="http://schemas.openxmlformats.org/officeDocument/2006/relationships/image" Target="../media/image60.png"/><Relationship Id="rId5" Type="http://schemas.openxmlformats.org/officeDocument/2006/relationships/image" Target="../media/image21.png"/><Relationship Id="rId6"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7.png"/><Relationship Id="rId4" Type="http://schemas.openxmlformats.org/officeDocument/2006/relationships/image" Target="../media/image57.png"/><Relationship Id="rId5" Type="http://schemas.openxmlformats.org/officeDocument/2006/relationships/image" Target="../media/image21.png"/><Relationship Id="rId6"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57.png"/><Relationship Id="rId5" Type="http://schemas.openxmlformats.org/officeDocument/2006/relationships/image" Target="../media/image21.png"/><Relationship Id="rId6" Type="http://schemas.openxmlformats.org/officeDocument/2006/relationships/image" Target="../media/image50.png"/><Relationship Id="rId7" Type="http://schemas.openxmlformats.org/officeDocument/2006/relationships/hyperlink" Target="https://towardsdatascience.com/beating-the-state-of-the-art-from-2013-with-5-of-data-without-using-transfer-learning-301faf624fb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hyperlink" Target="http://www.youtube.com/watch?v=OhCzX0iLnOc" TargetMode="External"/><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qué es a lo que queremos llegar?</a:t>
            </a:r>
            <a:endParaRPr/>
          </a:p>
        </p:txBody>
      </p:sp>
      <p:pic>
        <p:nvPicPr>
          <p:cNvPr id="227" name="Google Shape;227;p49"/>
          <p:cNvPicPr preferRelativeResize="0"/>
          <p:nvPr/>
        </p:nvPicPr>
        <p:blipFill>
          <a:blip r:embed="rId3">
            <a:alphaModFix/>
          </a:blip>
          <a:stretch>
            <a:fillRect/>
          </a:stretch>
        </p:blipFill>
        <p:spPr>
          <a:xfrm>
            <a:off x="393400" y="1133975"/>
            <a:ext cx="2516651" cy="3472999"/>
          </a:xfrm>
          <a:prstGeom prst="rect">
            <a:avLst/>
          </a:prstGeom>
          <a:noFill/>
          <a:ln>
            <a:noFill/>
          </a:ln>
        </p:spPr>
      </p:pic>
      <p:pic>
        <p:nvPicPr>
          <p:cNvPr id="228" name="Google Shape;228;p49"/>
          <p:cNvPicPr preferRelativeResize="0"/>
          <p:nvPr/>
        </p:nvPicPr>
        <p:blipFill>
          <a:blip r:embed="rId4">
            <a:alphaModFix/>
          </a:blip>
          <a:stretch>
            <a:fillRect/>
          </a:stretch>
        </p:blipFill>
        <p:spPr>
          <a:xfrm>
            <a:off x="3663175" y="614350"/>
            <a:ext cx="1618750" cy="2233875"/>
          </a:xfrm>
          <a:prstGeom prst="rect">
            <a:avLst/>
          </a:prstGeom>
          <a:noFill/>
          <a:ln>
            <a:noFill/>
          </a:ln>
        </p:spPr>
      </p:pic>
      <p:pic>
        <p:nvPicPr>
          <p:cNvPr id="229" name="Google Shape;229;p49"/>
          <p:cNvPicPr preferRelativeResize="0"/>
          <p:nvPr/>
        </p:nvPicPr>
        <p:blipFill>
          <a:blip r:embed="rId5">
            <a:alphaModFix/>
          </a:blip>
          <a:stretch>
            <a:fillRect/>
          </a:stretch>
        </p:blipFill>
        <p:spPr>
          <a:xfrm>
            <a:off x="6985775" y="614350"/>
            <a:ext cx="1618750" cy="2233880"/>
          </a:xfrm>
          <a:prstGeom prst="rect">
            <a:avLst/>
          </a:prstGeom>
          <a:noFill/>
          <a:ln>
            <a:noFill/>
          </a:ln>
        </p:spPr>
      </p:pic>
      <p:pic>
        <p:nvPicPr>
          <p:cNvPr id="230" name="Google Shape;230;p49"/>
          <p:cNvPicPr preferRelativeResize="0"/>
          <p:nvPr/>
        </p:nvPicPr>
        <p:blipFill>
          <a:blip r:embed="rId6">
            <a:alphaModFix/>
          </a:blip>
          <a:stretch>
            <a:fillRect/>
          </a:stretch>
        </p:blipFill>
        <p:spPr>
          <a:xfrm>
            <a:off x="5325043" y="2848226"/>
            <a:ext cx="1618750" cy="223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le debo de hacer?</a:t>
            </a:r>
            <a:endParaRPr/>
          </a:p>
        </p:txBody>
      </p:sp>
      <p:sp>
        <p:nvSpPr>
          <p:cNvPr id="236" name="Google Shape;236;p50"/>
          <p:cNvSpPr txBox="1"/>
          <p:nvPr>
            <p:ph idx="1" type="body"/>
          </p:nvPr>
        </p:nvSpPr>
        <p:spPr>
          <a:xfrm>
            <a:off x="791825" y="16100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data labeling project should begin with an expert consultation tailored to your organization’s requirements.</a:t>
            </a:r>
            <a:endParaRPr/>
          </a:p>
          <a:p>
            <a:pPr indent="0" lvl="0" marL="0" rtl="0" algn="l">
              <a:spcBef>
                <a:spcPts val="1600"/>
              </a:spcBef>
              <a:spcAft>
                <a:spcPts val="0"/>
              </a:spcAft>
              <a:buNone/>
            </a:pPr>
            <a:r>
              <a:rPr lang="en"/>
              <a:t>Reach a consensus on what constitutes quality work and to establish the right metrics for measuring success.</a:t>
            </a:r>
            <a:endParaRPr/>
          </a:p>
          <a:p>
            <a:pPr indent="0" lvl="0" marL="0" rtl="0" algn="l">
              <a:spcBef>
                <a:spcPts val="1600"/>
              </a:spcBef>
              <a:spcAft>
                <a:spcPts val="1600"/>
              </a:spcAft>
              <a:buNone/>
            </a:pPr>
            <a:r>
              <a:rPr lang="en"/>
              <a:t>Your data labeling team should run regular sprints to test quality factors iteratively throughout the project.</a:t>
            </a:r>
            <a:endParaRPr/>
          </a:p>
        </p:txBody>
      </p:sp>
      <p:sp>
        <p:nvSpPr>
          <p:cNvPr id="237" name="Google Shape;237;p50"/>
          <p:cNvSpPr txBox="1"/>
          <p:nvPr/>
        </p:nvSpPr>
        <p:spPr>
          <a:xfrm>
            <a:off x="791825" y="4553550"/>
            <a:ext cx="649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Communication and collaboration are essential to the data labeling process.</a:t>
            </a:r>
            <a:endParaRPr/>
          </a:p>
        </p:txBody>
      </p:sp>
      <p:pic>
        <p:nvPicPr>
          <p:cNvPr id="238" name="Google Shape;238;p50"/>
          <p:cNvPicPr preferRelativeResize="0"/>
          <p:nvPr/>
        </p:nvPicPr>
        <p:blipFill>
          <a:blip r:embed="rId3">
            <a:alphaModFix/>
          </a:blip>
          <a:stretch>
            <a:fillRect/>
          </a:stretch>
        </p:blipFill>
        <p:spPr>
          <a:xfrm>
            <a:off x="5561200" y="1137152"/>
            <a:ext cx="2725692" cy="3416399"/>
          </a:xfrm>
          <a:prstGeom prst="rect">
            <a:avLst/>
          </a:prstGeom>
          <a:noFill/>
          <a:ln>
            <a:noFill/>
          </a:ln>
        </p:spPr>
      </p:pic>
      <p:sp>
        <p:nvSpPr>
          <p:cNvPr id="239" name="Google Shape;239;p50"/>
          <p:cNvSpPr txBox="1"/>
          <p:nvPr/>
        </p:nvSpPr>
        <p:spPr>
          <a:xfrm>
            <a:off x="791825" y="1003975"/>
            <a:ext cx="419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674EA7"/>
                </a:solidFill>
                <a:latin typeface="Nunito"/>
                <a:ea typeface="Nunito"/>
                <a:cs typeface="Nunito"/>
                <a:sym typeface="Nunito"/>
              </a:rPr>
              <a:t>In House</a:t>
            </a:r>
            <a:endParaRPr b="1" sz="2400">
              <a:solidFill>
                <a:srgbClr val="674EA7"/>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Outsource the Job</a:t>
            </a:r>
            <a:endParaRPr/>
          </a:p>
        </p:txBody>
      </p:sp>
      <p:sp>
        <p:nvSpPr>
          <p:cNvPr id="245" name="Google Shape;245;p5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 can you determine if a data labeling service provides workers who will deliver quality work? This week we’ll explore how hiring, vetting, and context impact data quality.</a:t>
            </a:r>
            <a:endParaRPr/>
          </a:p>
        </p:txBody>
      </p:sp>
      <p:pic>
        <p:nvPicPr>
          <p:cNvPr id="246" name="Google Shape;246;p51"/>
          <p:cNvPicPr preferRelativeResize="0"/>
          <p:nvPr/>
        </p:nvPicPr>
        <p:blipFill>
          <a:blip r:embed="rId3">
            <a:alphaModFix/>
          </a:blip>
          <a:stretch>
            <a:fillRect/>
          </a:stretch>
        </p:blipFill>
        <p:spPr>
          <a:xfrm>
            <a:off x="3414275" y="2563475"/>
            <a:ext cx="5570475" cy="1372275"/>
          </a:xfrm>
          <a:prstGeom prst="rect">
            <a:avLst/>
          </a:prstGeom>
          <a:noFill/>
          <a:ln>
            <a:noFill/>
          </a:ln>
        </p:spPr>
      </p:pic>
      <p:sp>
        <p:nvSpPr>
          <p:cNvPr id="247" name="Google Shape;247;p51"/>
          <p:cNvSpPr txBox="1"/>
          <p:nvPr/>
        </p:nvSpPr>
        <p:spPr>
          <a:xfrm>
            <a:off x="531075" y="2277100"/>
            <a:ext cx="2800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0">
                <a:latin typeface="Nunito"/>
                <a:ea typeface="Nunito"/>
                <a:cs typeface="Nunito"/>
                <a:sym typeface="Nunito"/>
              </a:rPr>
              <a:t>🤑</a:t>
            </a:r>
            <a:endParaRPr sz="180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Deberíamos</a:t>
            </a:r>
            <a:r>
              <a:rPr lang="en"/>
              <a:t> hacer Outsourcing para Data Labeling?</a:t>
            </a:r>
            <a:endParaRPr/>
          </a:p>
        </p:txBody>
      </p:sp>
      <p:sp>
        <p:nvSpPr>
          <p:cNvPr id="253" name="Google Shape;253;p52"/>
          <p:cNvSpPr txBox="1"/>
          <p:nvPr>
            <p:ph idx="1" type="body"/>
          </p:nvPr>
        </p:nvSpPr>
        <p:spPr>
          <a:xfrm>
            <a:off x="464475" y="114520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Sí </a:t>
            </a:r>
            <a:r>
              <a:rPr lang="en"/>
              <a:t>y NO</a:t>
            </a:r>
            <a:endParaRPr/>
          </a:p>
          <a:p>
            <a:pPr indent="0" lvl="0" marL="0" rtl="0" algn="l">
              <a:spcBef>
                <a:spcPts val="1600"/>
              </a:spcBef>
              <a:spcAft>
                <a:spcPts val="0"/>
              </a:spcAft>
              <a:buNone/>
            </a:pPr>
            <a:r>
              <a:rPr lang="en"/>
              <a:t>Depende el proyecto, empresa, equipo, etc y todo el contexto que deben de tener tanto los integrantes in house del proyecto como a quien vamos a dar a etiquetar. </a:t>
            </a:r>
            <a:endParaRPr/>
          </a:p>
          <a:p>
            <a:pPr indent="0" lvl="0" marL="0" rtl="0" algn="l">
              <a:spcBef>
                <a:spcPts val="1600"/>
              </a:spcBef>
              <a:spcAft>
                <a:spcPts val="0"/>
              </a:spcAft>
              <a:buNone/>
            </a:pPr>
            <a:r>
              <a:rPr lang="en"/>
              <a:t>PERO</a:t>
            </a:r>
            <a:endParaRPr/>
          </a:p>
          <a:p>
            <a:pPr indent="0" lvl="0" marL="0" rtl="0" algn="l">
              <a:spcBef>
                <a:spcPts val="1600"/>
              </a:spcBef>
              <a:spcAft>
                <a:spcPts val="0"/>
              </a:spcAft>
              <a:buNone/>
            </a:pPr>
            <a:r>
              <a:rPr lang="en"/>
              <a:t>Lo más importante es mantener a la humanidad dentro del proceso</a:t>
            </a:r>
            <a:endParaRPr/>
          </a:p>
          <a:p>
            <a:pPr indent="0" lvl="0" marL="0" rtl="0" algn="l">
              <a:spcBef>
                <a:spcPts val="1600"/>
              </a:spcBef>
              <a:spcAft>
                <a:spcPts val="0"/>
              </a:spcAft>
              <a:buNone/>
            </a:pPr>
            <a:r>
              <a:rPr lang="en"/>
              <a:t>Recomendación: </a:t>
            </a:r>
            <a:endParaRPr/>
          </a:p>
          <a:p>
            <a:pPr indent="0" lvl="0" marL="0" rtl="0" algn="l">
              <a:spcBef>
                <a:spcPts val="1600"/>
              </a:spcBef>
              <a:spcAft>
                <a:spcPts val="1600"/>
              </a:spcAft>
              <a:buNone/>
            </a:pPr>
            <a:r>
              <a:rPr lang="en"/>
              <a:t>Sí, delegar es una parte importante y eficiente para ahorrar tiempo, invirtiendo costos</a:t>
            </a:r>
            <a:endParaRPr/>
          </a:p>
        </p:txBody>
      </p:sp>
      <p:sp>
        <p:nvSpPr>
          <p:cNvPr id="254" name="Google Shape;254;p52"/>
          <p:cNvSpPr txBox="1"/>
          <p:nvPr>
            <p:ph idx="2" type="body"/>
          </p:nvPr>
        </p:nvSpPr>
        <p:spPr>
          <a:xfrm>
            <a:off x="4876050" y="1769400"/>
            <a:ext cx="3999900" cy="160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Consider, for example, the many words or expressions that started appearing on social media in the wake of the COVID-19 pandemic response: mask shaming, super spreader, zoom bombing, and workcation are just a few of these phrases.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Pero, </a:t>
            </a:r>
            <a:r>
              <a:rPr lang="en"/>
              <a:t>alguien</a:t>
            </a:r>
            <a:r>
              <a:rPr lang="en"/>
              <a:t> quiere pensar en el riesgo</a:t>
            </a:r>
            <a:endParaRPr/>
          </a:p>
        </p:txBody>
      </p:sp>
      <p:sp>
        <p:nvSpPr>
          <p:cNvPr id="260" name="Google Shape;260;p5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Los trabajadores acceden a sus datos en una red insegura o en un dispositivo que carece de protección contra malware.</a:t>
            </a:r>
            <a:endParaRPr sz="1300"/>
          </a:p>
          <a:p>
            <a:pPr indent="-311150" lvl="0" marL="457200" rtl="0" algn="l">
              <a:spcBef>
                <a:spcPts val="0"/>
              </a:spcBef>
              <a:spcAft>
                <a:spcPts val="0"/>
              </a:spcAft>
              <a:buSzPts val="1300"/>
              <a:buChar char="●"/>
            </a:pPr>
            <a:r>
              <a:rPr lang="en" sz="1300"/>
              <a:t>Los trabajadores pueden descargar o guardar partes de sus datos. Por ejemplo, pueden tomar capturas de pantalla y compartirlas a través de las redes sociales o el correo electrónico.</a:t>
            </a:r>
            <a:endParaRPr sz="1300"/>
          </a:p>
          <a:p>
            <a:pPr indent="-311150" lvl="0" marL="457200" rtl="0" algn="l">
              <a:spcBef>
                <a:spcPts val="0"/>
              </a:spcBef>
              <a:spcAft>
                <a:spcPts val="0"/>
              </a:spcAft>
              <a:buSzPts val="1300"/>
              <a:buChar char="●"/>
            </a:pPr>
            <a:r>
              <a:rPr lang="en" sz="1300"/>
              <a:t>Los trabajadores etiquetan sus datos mientras están sentados en un lugar público.</a:t>
            </a:r>
            <a:endParaRPr sz="1300"/>
          </a:p>
          <a:p>
            <a:pPr indent="-311150" lvl="0" marL="457200" rtl="0" algn="l">
              <a:spcBef>
                <a:spcPts val="0"/>
              </a:spcBef>
              <a:spcAft>
                <a:spcPts val="0"/>
              </a:spcAft>
              <a:buSzPts val="1300"/>
              <a:buChar char="●"/>
            </a:pPr>
            <a:r>
              <a:rPr lang="en" sz="1300"/>
              <a:t>Los trabajadores carecen de capacitación, contexto o responsabilidad por los protocolos de seguridad.</a:t>
            </a:r>
            <a:endParaRPr sz="1300"/>
          </a:p>
          <a:p>
            <a:pPr indent="-311150" lvl="0" marL="457200" rtl="0" algn="l">
              <a:spcBef>
                <a:spcPts val="0"/>
              </a:spcBef>
              <a:spcAft>
                <a:spcPts val="0"/>
              </a:spcAft>
              <a:buSzPts val="1300"/>
              <a:buChar char="●"/>
            </a:pPr>
            <a:r>
              <a:rPr lang="en" sz="1300"/>
              <a:t>Su servicio de etiquetado de datos carece de certificaciones de seguridad de datos, como HIPAA o SOC 2.</a:t>
            </a:r>
            <a:endParaRPr sz="1300"/>
          </a:p>
          <a:p>
            <a:pPr indent="0" lvl="0" marL="457200" rtl="0" algn="l">
              <a:spcBef>
                <a:spcPts val="1600"/>
              </a:spcBef>
              <a:spcAft>
                <a:spcPts val="1600"/>
              </a:spcAft>
              <a:buNone/>
            </a:pPr>
            <a:r>
              <a:t/>
            </a:r>
            <a:endParaRPr/>
          </a:p>
        </p:txBody>
      </p:sp>
      <p:pic>
        <p:nvPicPr>
          <p:cNvPr id="261" name="Google Shape;261;p53"/>
          <p:cNvPicPr preferRelativeResize="0"/>
          <p:nvPr/>
        </p:nvPicPr>
        <p:blipFill>
          <a:blip r:embed="rId3">
            <a:alphaModFix/>
          </a:blip>
          <a:stretch>
            <a:fillRect/>
          </a:stretch>
        </p:blipFill>
        <p:spPr>
          <a:xfrm>
            <a:off x="4944175" y="1174188"/>
            <a:ext cx="3400400" cy="337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a:t>
            </a:r>
            <a:r>
              <a:rPr lang="en"/>
              <a:t>reguntas fundamentales para hacerle a su servicio de DL sobre seguridad</a:t>
            </a:r>
            <a:endParaRPr/>
          </a:p>
        </p:txBody>
      </p:sp>
      <p:sp>
        <p:nvSpPr>
          <p:cNvPr id="267" name="Google Shape;267;p54"/>
          <p:cNvSpPr txBox="1"/>
          <p:nvPr/>
        </p:nvSpPr>
        <p:spPr>
          <a:xfrm>
            <a:off x="683875" y="1171300"/>
            <a:ext cx="7850100" cy="380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Nunito"/>
                <a:ea typeface="Nunito"/>
                <a:cs typeface="Nunito"/>
                <a:sym typeface="Nunito"/>
              </a:rPr>
              <a:t>¿Cómo seleccionas a los trabajadores?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rPr lang="en" sz="1300">
                <a:latin typeface="Nunito"/>
                <a:ea typeface="Nunito"/>
                <a:cs typeface="Nunito"/>
                <a:sym typeface="Nunito"/>
              </a:rPr>
              <a:t>¿Pueden todos sus etiquetadores de datos </a:t>
            </a:r>
            <a:r>
              <a:rPr b="1" lang="en" sz="1300">
                <a:latin typeface="Nunito"/>
                <a:ea typeface="Nunito"/>
                <a:cs typeface="Nunito"/>
                <a:sym typeface="Nunito"/>
              </a:rPr>
              <a:t>firmar un acuerdo de confidencialidad</a:t>
            </a:r>
            <a:r>
              <a:rPr lang="en" sz="1300">
                <a:latin typeface="Nunito"/>
                <a:ea typeface="Nunito"/>
                <a:cs typeface="Nunito"/>
                <a:sym typeface="Nunito"/>
              </a:rPr>
              <a:t> relacionado con su trabajo con nuestros datos?</a:t>
            </a:r>
            <a:endParaRPr sz="13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300">
              <a:latin typeface="Nunito"/>
              <a:ea typeface="Nunito"/>
              <a:cs typeface="Nunito"/>
              <a:sym typeface="Nunito"/>
            </a:endParaRPr>
          </a:p>
          <a:p>
            <a:pPr indent="0" lvl="0" marL="0" rtl="0" algn="l">
              <a:spcBef>
                <a:spcPts val="0"/>
              </a:spcBef>
              <a:spcAft>
                <a:spcPts val="0"/>
              </a:spcAft>
              <a:buNone/>
            </a:pPr>
            <a:r>
              <a:rPr lang="en" sz="1300">
                <a:latin typeface="Nunito"/>
                <a:ea typeface="Nunito"/>
                <a:cs typeface="Nunito"/>
                <a:sym typeface="Nunito"/>
              </a:rPr>
              <a:t>¿Qué medidas toman para</a:t>
            </a:r>
            <a:r>
              <a:rPr b="1" lang="en" sz="1300">
                <a:latin typeface="Nunito"/>
                <a:ea typeface="Nunito"/>
                <a:cs typeface="Nunito"/>
                <a:sym typeface="Nunito"/>
              </a:rPr>
              <a:t> evitar</a:t>
            </a:r>
            <a:r>
              <a:rPr lang="en" sz="1300">
                <a:latin typeface="Nunito"/>
                <a:ea typeface="Nunito"/>
                <a:cs typeface="Nunito"/>
                <a:sym typeface="Nunito"/>
              </a:rPr>
              <a:t> que los etiquetadores de datos guarden </a:t>
            </a:r>
            <a:r>
              <a:rPr b="1" lang="en" sz="1300">
                <a:latin typeface="Nunito"/>
                <a:ea typeface="Nunito"/>
                <a:cs typeface="Nunito"/>
                <a:sym typeface="Nunito"/>
              </a:rPr>
              <a:t>capturas de pantalla</a:t>
            </a:r>
            <a:r>
              <a:rPr lang="en" sz="1300">
                <a:latin typeface="Nunito"/>
                <a:ea typeface="Nunito"/>
                <a:cs typeface="Nunito"/>
                <a:sym typeface="Nunito"/>
              </a:rPr>
              <a:t>, descarguen o capturen mis datos para usarlos en otro lugar?</a:t>
            </a:r>
            <a:endParaRPr sz="13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300">
              <a:latin typeface="Nunito"/>
              <a:ea typeface="Nunito"/>
              <a:cs typeface="Nunito"/>
              <a:sym typeface="Nunito"/>
            </a:endParaRPr>
          </a:p>
          <a:p>
            <a:pPr indent="0" lvl="0" marL="0" rtl="0" algn="l">
              <a:spcBef>
                <a:spcPts val="0"/>
              </a:spcBef>
              <a:spcAft>
                <a:spcPts val="0"/>
              </a:spcAft>
              <a:buNone/>
            </a:pPr>
            <a:r>
              <a:rPr lang="en" sz="1300">
                <a:latin typeface="Nunito"/>
                <a:ea typeface="Nunito"/>
                <a:cs typeface="Nunito"/>
                <a:sym typeface="Nunito"/>
              </a:rPr>
              <a:t>¿Es seguro el entorno de trabajo? Esta bloqueado? ¿Cómo acceden los etiquetadores de datos a las instalaciones? </a:t>
            </a:r>
            <a:r>
              <a:rPr b="1" lang="en" sz="1300">
                <a:latin typeface="Nunito"/>
                <a:ea typeface="Nunito"/>
                <a:cs typeface="Nunito"/>
                <a:sym typeface="Nunito"/>
              </a:rPr>
              <a:t>¿Quién más tiene acceso?</a:t>
            </a:r>
            <a:endParaRPr b="1" sz="13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300">
              <a:latin typeface="Nunito"/>
              <a:ea typeface="Nunito"/>
              <a:cs typeface="Nunito"/>
              <a:sym typeface="Nunito"/>
            </a:endParaRPr>
          </a:p>
          <a:p>
            <a:pPr indent="0" lvl="0" marL="0" rtl="0" algn="l">
              <a:spcBef>
                <a:spcPts val="0"/>
              </a:spcBef>
              <a:spcAft>
                <a:spcPts val="0"/>
              </a:spcAft>
              <a:buNone/>
            </a:pPr>
            <a:r>
              <a:rPr lang="en" sz="1300">
                <a:latin typeface="Nunito"/>
                <a:ea typeface="Nunito"/>
                <a:cs typeface="Nunito"/>
                <a:sym typeface="Nunito"/>
              </a:rPr>
              <a:t>¿Ofrece una opción para llevar a los trabajadores a un lugar seguro para el trabajo con datos confidenciales?</a:t>
            </a:r>
            <a:endParaRPr sz="13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3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300">
                <a:latin typeface="Nunito"/>
                <a:ea typeface="Nunito"/>
                <a:cs typeface="Nunito"/>
                <a:sym typeface="Nunito"/>
              </a:rPr>
              <a:t>¿Cómo protege los datos que vienen con requisitos regulatorios especiales, como HIPAA o GDPR?</a:t>
            </a:r>
            <a:endParaRPr sz="13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300">
                <a:latin typeface="Nunito"/>
                <a:ea typeface="Nunito"/>
                <a:cs typeface="Nunito"/>
                <a:sym typeface="Nunito"/>
              </a:rPr>
              <a:t>¿Cómo se mide la calidad? </a:t>
            </a:r>
            <a:r>
              <a:rPr lang="en" sz="1300">
                <a:latin typeface="Nunito"/>
                <a:ea typeface="Nunito"/>
                <a:cs typeface="Nunito"/>
                <a:sym typeface="Nunito"/>
              </a:rPr>
              <a:t>¿Cómo se asegura de que el etiquetado de datos sea preciso y coherente en todas las etiquetadoras y conjuntos de datos? </a:t>
            </a:r>
            <a:endParaRPr sz="13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5"/>
          <p:cNvSpPr txBox="1"/>
          <p:nvPr>
            <p:ph type="ctrTitle"/>
          </p:nvPr>
        </p:nvSpPr>
        <p:spPr>
          <a:xfrm>
            <a:off x="311700" y="356500"/>
            <a:ext cx="8520600" cy="58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Servicios para escoger</a:t>
            </a:r>
            <a:endParaRPr/>
          </a:p>
        </p:txBody>
      </p:sp>
      <p:pic>
        <p:nvPicPr>
          <p:cNvPr id="273" name="Google Shape;273;p55"/>
          <p:cNvPicPr preferRelativeResize="0"/>
          <p:nvPr/>
        </p:nvPicPr>
        <p:blipFill>
          <a:blip r:embed="rId3">
            <a:alphaModFix/>
          </a:blip>
          <a:stretch>
            <a:fillRect/>
          </a:stretch>
        </p:blipFill>
        <p:spPr>
          <a:xfrm>
            <a:off x="989025" y="1591300"/>
            <a:ext cx="3345075" cy="1115025"/>
          </a:xfrm>
          <a:prstGeom prst="rect">
            <a:avLst/>
          </a:prstGeom>
          <a:noFill/>
          <a:ln>
            <a:noFill/>
          </a:ln>
        </p:spPr>
      </p:pic>
      <p:pic>
        <p:nvPicPr>
          <p:cNvPr id="274" name="Google Shape;274;p55"/>
          <p:cNvPicPr preferRelativeResize="0"/>
          <p:nvPr/>
        </p:nvPicPr>
        <p:blipFill>
          <a:blip r:embed="rId4">
            <a:alphaModFix/>
          </a:blip>
          <a:stretch>
            <a:fillRect/>
          </a:stretch>
        </p:blipFill>
        <p:spPr>
          <a:xfrm>
            <a:off x="5179500" y="1440475"/>
            <a:ext cx="3113575" cy="909900"/>
          </a:xfrm>
          <a:prstGeom prst="rect">
            <a:avLst/>
          </a:prstGeom>
          <a:noFill/>
          <a:ln>
            <a:noFill/>
          </a:ln>
        </p:spPr>
      </p:pic>
      <p:pic>
        <p:nvPicPr>
          <p:cNvPr id="275" name="Google Shape;275;p55"/>
          <p:cNvPicPr preferRelativeResize="0"/>
          <p:nvPr/>
        </p:nvPicPr>
        <p:blipFill>
          <a:blip r:embed="rId5">
            <a:alphaModFix/>
          </a:blip>
          <a:stretch>
            <a:fillRect/>
          </a:stretch>
        </p:blipFill>
        <p:spPr>
          <a:xfrm>
            <a:off x="799900" y="3303025"/>
            <a:ext cx="2487675" cy="829225"/>
          </a:xfrm>
          <a:prstGeom prst="rect">
            <a:avLst/>
          </a:prstGeom>
          <a:noFill/>
          <a:ln>
            <a:noFill/>
          </a:ln>
        </p:spPr>
      </p:pic>
      <p:pic>
        <p:nvPicPr>
          <p:cNvPr id="276" name="Google Shape;276;p55"/>
          <p:cNvPicPr preferRelativeResize="0"/>
          <p:nvPr/>
        </p:nvPicPr>
        <p:blipFill>
          <a:blip r:embed="rId6">
            <a:alphaModFix/>
          </a:blip>
          <a:stretch>
            <a:fillRect/>
          </a:stretch>
        </p:blipFill>
        <p:spPr>
          <a:xfrm>
            <a:off x="3775550" y="2971411"/>
            <a:ext cx="4721224" cy="6823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se hace en Gcloud</a:t>
            </a:r>
            <a:endParaRPr/>
          </a:p>
        </p:txBody>
      </p:sp>
      <p:pic>
        <p:nvPicPr>
          <p:cNvPr id="282" name="Google Shape;282;p56"/>
          <p:cNvPicPr preferRelativeResize="0"/>
          <p:nvPr/>
        </p:nvPicPr>
        <p:blipFill>
          <a:blip r:embed="rId3">
            <a:alphaModFix/>
          </a:blip>
          <a:stretch>
            <a:fillRect/>
          </a:stretch>
        </p:blipFill>
        <p:spPr>
          <a:xfrm>
            <a:off x="152400" y="834117"/>
            <a:ext cx="8839199" cy="35095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57"/>
          <p:cNvPicPr preferRelativeResize="0"/>
          <p:nvPr/>
        </p:nvPicPr>
        <p:blipFill>
          <a:blip r:embed="rId3">
            <a:alphaModFix/>
          </a:blip>
          <a:stretch>
            <a:fillRect/>
          </a:stretch>
        </p:blipFill>
        <p:spPr>
          <a:xfrm>
            <a:off x="152400" y="1823517"/>
            <a:ext cx="8839199" cy="15642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8"/>
          <p:cNvPicPr preferRelativeResize="0"/>
          <p:nvPr/>
        </p:nvPicPr>
        <p:blipFill>
          <a:blip r:embed="rId3">
            <a:alphaModFix/>
          </a:blip>
          <a:stretch>
            <a:fillRect/>
          </a:stretch>
        </p:blipFill>
        <p:spPr>
          <a:xfrm>
            <a:off x="1200000" y="1059642"/>
            <a:ext cx="6667500" cy="376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1"/>
          <p:cNvSpPr txBox="1"/>
          <p:nvPr/>
        </p:nvSpPr>
        <p:spPr>
          <a:xfrm>
            <a:off x="4160425" y="1315200"/>
            <a:ext cx="4418700" cy="25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Labeling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&amp;&amp;</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Augmentation</a:t>
            </a:r>
            <a:endParaRPr b="1" sz="3600">
              <a:solidFill>
                <a:srgbClr val="441848"/>
              </a:solidFill>
              <a:latin typeface="Montserrat"/>
              <a:ea typeface="Montserrat"/>
              <a:cs typeface="Montserrat"/>
              <a:sym typeface="Montserrat"/>
            </a:endParaRPr>
          </a:p>
        </p:txBody>
      </p:sp>
      <p:pic>
        <p:nvPicPr>
          <p:cNvPr id="167" name="Google Shape;167;p4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8" name="Google Shape;168;p4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9" name="Google Shape;169;p41"/>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59"/>
          <p:cNvPicPr preferRelativeResize="0"/>
          <p:nvPr/>
        </p:nvPicPr>
        <p:blipFill>
          <a:blip r:embed="rId3">
            <a:alphaModFix/>
          </a:blip>
          <a:stretch>
            <a:fillRect/>
          </a:stretch>
        </p:blipFill>
        <p:spPr>
          <a:xfrm>
            <a:off x="683500" y="317592"/>
            <a:ext cx="7619353" cy="41569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60"/>
          <p:cNvPicPr preferRelativeResize="0"/>
          <p:nvPr/>
        </p:nvPicPr>
        <p:blipFill>
          <a:blip r:embed="rId3">
            <a:alphaModFix/>
          </a:blip>
          <a:stretch>
            <a:fillRect/>
          </a:stretch>
        </p:blipFill>
        <p:spPr>
          <a:xfrm>
            <a:off x="152400" y="681717"/>
            <a:ext cx="8839200" cy="38148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61"/>
          <p:cNvPicPr preferRelativeResize="0"/>
          <p:nvPr/>
        </p:nvPicPr>
        <p:blipFill>
          <a:blip r:embed="rId3">
            <a:alphaModFix/>
          </a:blip>
          <a:stretch>
            <a:fillRect/>
          </a:stretch>
        </p:blipFill>
        <p:spPr>
          <a:xfrm>
            <a:off x="1284713" y="637692"/>
            <a:ext cx="6574577" cy="41569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316" name="Google Shape;316;p62"/>
          <p:cNvSpPr txBox="1"/>
          <p:nvPr/>
        </p:nvSpPr>
        <p:spPr>
          <a:xfrm>
            <a:off x="490250" y="3470225"/>
            <a:ext cx="41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El arte de sacarte Data del C**o, pero! Bien hecho</a:t>
            </a:r>
            <a:endParaRPr>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3"/>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Qué es?</a:t>
            </a:r>
            <a:endParaRPr/>
          </a:p>
        </p:txBody>
      </p:sp>
      <p:sp>
        <p:nvSpPr>
          <p:cNvPr id="322" name="Google Shape;322;p63"/>
          <p:cNvSpPr txBox="1"/>
          <p:nvPr/>
        </p:nvSpPr>
        <p:spPr>
          <a:xfrm>
            <a:off x="4772475" y="1415750"/>
            <a:ext cx="4248600" cy="20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50">
                <a:solidFill>
                  <a:srgbClr val="3A3A3A"/>
                </a:solidFill>
                <a:highlight>
                  <a:srgbClr val="FFFFFF"/>
                </a:highlight>
              </a:rPr>
              <a:t>Creating new and representative</a:t>
            </a:r>
            <a:endParaRPr sz="3950">
              <a:solidFill>
                <a:srgbClr val="3A3A3A"/>
              </a:solidFill>
              <a:highlight>
                <a:srgbClr val="FFFFFF"/>
              </a:highlight>
            </a:endParaRPr>
          </a:p>
          <a:p>
            <a:pPr indent="0" lvl="0" marL="0" rtl="0" algn="l">
              <a:spcBef>
                <a:spcPts val="0"/>
              </a:spcBef>
              <a:spcAft>
                <a:spcPts val="0"/>
              </a:spcAft>
              <a:buNone/>
            </a:pPr>
            <a:r>
              <a:rPr lang="en" sz="3950">
                <a:solidFill>
                  <a:srgbClr val="3A3A3A"/>
                </a:solidFill>
                <a:highlight>
                  <a:srgbClr val="FFFFFF"/>
                </a:highlight>
              </a:rPr>
              <a:t>data.</a:t>
            </a:r>
            <a:endParaRPr sz="3950">
              <a:latin typeface="Nunito"/>
              <a:ea typeface="Nunito"/>
              <a:cs typeface="Nunito"/>
              <a:sym typeface="Nunito"/>
            </a:endParaRPr>
          </a:p>
        </p:txBody>
      </p:sp>
      <p:pic>
        <p:nvPicPr>
          <p:cNvPr id="323" name="Google Shape;323;p63"/>
          <p:cNvPicPr preferRelativeResize="0"/>
          <p:nvPr/>
        </p:nvPicPr>
        <p:blipFill>
          <a:blip r:embed="rId3">
            <a:alphaModFix/>
          </a:blip>
          <a:stretch>
            <a:fillRect/>
          </a:stretch>
        </p:blipFill>
        <p:spPr>
          <a:xfrm>
            <a:off x="88925" y="1888988"/>
            <a:ext cx="4401449" cy="1977921"/>
          </a:xfrm>
          <a:prstGeom prst="rect">
            <a:avLst/>
          </a:prstGeom>
          <a:noFill/>
          <a:ln>
            <a:noFill/>
          </a:ln>
        </p:spPr>
      </p:pic>
      <p:sp>
        <p:nvSpPr>
          <p:cNvPr id="324" name="Google Shape;324;p63"/>
          <p:cNvSpPr txBox="1"/>
          <p:nvPr/>
        </p:nvSpPr>
        <p:spPr>
          <a:xfrm>
            <a:off x="4859750" y="4095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More data = better model = </a:t>
            </a:r>
            <a:endParaRPr/>
          </a:p>
        </p:txBody>
      </p:sp>
      <p:pic>
        <p:nvPicPr>
          <p:cNvPr id="325" name="Google Shape;325;p63"/>
          <p:cNvPicPr preferRelativeResize="0"/>
          <p:nvPr/>
        </p:nvPicPr>
        <p:blipFill>
          <a:blip r:embed="rId4">
            <a:alphaModFix/>
          </a:blip>
          <a:stretch>
            <a:fillRect/>
          </a:stretch>
        </p:blipFill>
        <p:spPr>
          <a:xfrm>
            <a:off x="7233125" y="3935177"/>
            <a:ext cx="626625" cy="72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es?</a:t>
            </a:r>
            <a:endParaRPr/>
          </a:p>
        </p:txBody>
      </p:sp>
      <p:pic>
        <p:nvPicPr>
          <p:cNvPr id="331" name="Google Shape;331;p64"/>
          <p:cNvPicPr preferRelativeResize="0"/>
          <p:nvPr/>
        </p:nvPicPr>
        <p:blipFill>
          <a:blip r:embed="rId3">
            <a:alphaModFix/>
          </a:blip>
          <a:stretch>
            <a:fillRect/>
          </a:stretch>
        </p:blipFill>
        <p:spPr>
          <a:xfrm>
            <a:off x="1282513" y="873025"/>
            <a:ext cx="6578975" cy="3914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65"/>
          <p:cNvPicPr preferRelativeResize="0"/>
          <p:nvPr/>
        </p:nvPicPr>
        <p:blipFill>
          <a:blip r:embed="rId3">
            <a:alphaModFix/>
          </a:blip>
          <a:stretch>
            <a:fillRect/>
          </a:stretch>
        </p:blipFill>
        <p:spPr>
          <a:xfrm>
            <a:off x="-20150" y="912838"/>
            <a:ext cx="9184300" cy="3317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66"/>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67"/>
          <p:cNvPicPr preferRelativeResize="0"/>
          <p:nvPr/>
        </p:nvPicPr>
        <p:blipFill>
          <a:blip r:embed="rId3">
            <a:alphaModFix/>
          </a:blip>
          <a:stretch>
            <a:fillRect/>
          </a:stretch>
        </p:blipFill>
        <p:spPr>
          <a:xfrm>
            <a:off x="1089938" y="0"/>
            <a:ext cx="6964113"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Modelos que nos sirven para Data Augmentation</a:t>
            </a:r>
            <a:endParaRPr/>
          </a:p>
        </p:txBody>
      </p:sp>
      <p:sp>
        <p:nvSpPr>
          <p:cNvPr id="352" name="Google Shape;352;p68"/>
          <p:cNvSpPr txBox="1"/>
          <p:nvPr/>
        </p:nvSpPr>
        <p:spPr>
          <a:xfrm>
            <a:off x="378300" y="996700"/>
            <a:ext cx="81771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Entrenamiento adversario / aprendizaje automático adversario: genera ejemplos adversarios que interrumpen un modelo de aprendizaje automático y los inyecta en el conjunto de datos para entrenar.</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Redes generativas adversarias (GAN): los algoritmos GAN pueden aprender patrones de conjuntos de datos de entrada y crear automáticamente nuevos ejemplos que se asemejan a los datos de entrenamiento.</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Transferencia de estilo neuronal: los modelos de transferencia de estilo neuronal pueden combinar imagen de contenido e imagen de estilo y separar el estilo del contenido.</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Aprendizaje por refuerzo: Los modelos de aprendizaje por refuerzo capacitan a los agentes de software para alcanzar sus objetivos y tomar decisiones en un entorno virtual.</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2"/>
          <p:cNvSpPr txBox="1"/>
          <p:nvPr/>
        </p:nvSpPr>
        <p:spPr>
          <a:xfrm>
            <a:off x="1500000" y="1904850"/>
            <a:ext cx="6144000" cy="13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75" name="Google Shape;175;p4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6" name="Google Shape;176;p4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9"/>
          <p:cNvPicPr preferRelativeResize="0"/>
          <p:nvPr/>
        </p:nvPicPr>
        <p:blipFill>
          <a:blip r:embed="rId3">
            <a:alphaModFix/>
          </a:blip>
          <a:stretch>
            <a:fillRect/>
          </a:stretch>
        </p:blipFill>
        <p:spPr>
          <a:xfrm>
            <a:off x="-1325800" y="0"/>
            <a:ext cx="10469800" cy="5234900"/>
          </a:xfrm>
          <a:prstGeom prst="rect">
            <a:avLst/>
          </a:prstGeom>
          <a:noFill/>
          <a:ln>
            <a:noFill/>
          </a:ln>
        </p:spPr>
      </p:pic>
      <p:pic>
        <p:nvPicPr>
          <p:cNvPr id="358" name="Google Shape;358;p69"/>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359" name="Google Shape;359;p69"/>
          <p:cNvSpPr txBox="1"/>
          <p:nvPr/>
        </p:nvSpPr>
        <p:spPr>
          <a:xfrm>
            <a:off x="-433450" y="1218975"/>
            <a:ext cx="31761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solidFill>
                  <a:srgbClr val="FFFFFF"/>
                </a:solidFill>
                <a:latin typeface="Montserrat"/>
                <a:ea typeface="Montserrat"/>
                <a:cs typeface="Montserrat"/>
                <a:sym typeface="Montserrat"/>
              </a:rPr>
              <a:t>¿Funciona para mis datos de NLP?</a:t>
            </a:r>
            <a:endParaRPr sz="15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70"/>
          <p:cNvSpPr txBox="1"/>
          <p:nvPr/>
        </p:nvSpPr>
        <p:spPr>
          <a:xfrm>
            <a:off x="1920625" y="1716925"/>
            <a:ext cx="5034300" cy="1865400"/>
          </a:xfrm>
          <a:prstGeom prst="rect">
            <a:avLst/>
          </a:prstGeom>
          <a:noFill/>
          <a:ln>
            <a:noFill/>
          </a:ln>
        </p:spPr>
        <p:txBody>
          <a:bodyPr anchorCtr="0" anchor="t" bIns="91425" lIns="91425" spcFirstLastPara="1" rIns="91425" wrap="square" tIns="91425">
            <a:spAutoFit/>
          </a:bodyPr>
          <a:lstStyle/>
          <a:p>
            <a:pPr indent="-352425" lvl="0" marL="457200" rtl="0" algn="l">
              <a:lnSpc>
                <a:spcPct val="115000"/>
              </a:lnSpc>
              <a:spcBef>
                <a:spcPts val="2400"/>
              </a:spcBef>
              <a:spcAft>
                <a:spcPts val="0"/>
              </a:spcAft>
              <a:buClr>
                <a:srgbClr val="3A3A3A"/>
              </a:buClr>
              <a:buSzPts val="1950"/>
              <a:buChar char="●"/>
            </a:pPr>
            <a:r>
              <a:rPr lang="en" sz="1950">
                <a:solidFill>
                  <a:srgbClr val="3A3A3A"/>
                </a:solidFill>
                <a:highlight>
                  <a:srgbClr val="FFFFFF"/>
                </a:highlight>
              </a:rPr>
              <a:t>Easy Data Augmentation (EDA) operations: synonym replacement, word insertion, word swap and word deletion</a:t>
            </a:r>
            <a:endParaRPr sz="1950">
              <a:solidFill>
                <a:srgbClr val="3A3A3A"/>
              </a:solidFill>
              <a:highlight>
                <a:srgbClr val="FFFFFF"/>
              </a:highlight>
            </a:endParaRPr>
          </a:p>
          <a:p>
            <a:pPr indent="-352425" lvl="0" marL="457200" rtl="0" algn="l">
              <a:lnSpc>
                <a:spcPct val="115000"/>
              </a:lnSpc>
              <a:spcBef>
                <a:spcPts val="0"/>
              </a:spcBef>
              <a:spcAft>
                <a:spcPts val="0"/>
              </a:spcAft>
              <a:buClr>
                <a:srgbClr val="3A3A3A"/>
              </a:buClr>
              <a:buSzPts val="1950"/>
              <a:buChar char="●"/>
            </a:pPr>
            <a:r>
              <a:rPr lang="en" sz="1950">
                <a:solidFill>
                  <a:srgbClr val="3A3A3A"/>
                </a:solidFill>
                <a:highlight>
                  <a:srgbClr val="FFFFFF"/>
                </a:highlight>
              </a:rPr>
              <a:t>Back translation</a:t>
            </a:r>
            <a:endParaRPr sz="1950">
              <a:solidFill>
                <a:srgbClr val="3A3A3A"/>
              </a:solidFill>
              <a:highlight>
                <a:srgbClr val="FFFFFF"/>
              </a:highlight>
            </a:endParaRPr>
          </a:p>
          <a:p>
            <a:pPr indent="-352425" lvl="0" marL="457200" rtl="0" algn="l">
              <a:lnSpc>
                <a:spcPct val="115000"/>
              </a:lnSpc>
              <a:spcBef>
                <a:spcPts val="0"/>
              </a:spcBef>
              <a:spcAft>
                <a:spcPts val="0"/>
              </a:spcAft>
              <a:buClr>
                <a:srgbClr val="3A3A3A"/>
              </a:buClr>
              <a:buSzPts val="1950"/>
              <a:buChar char="●"/>
            </a:pPr>
            <a:r>
              <a:rPr lang="en" sz="1950" u="sng">
                <a:solidFill>
                  <a:srgbClr val="3A3A3A"/>
                </a:solidFill>
                <a:highlight>
                  <a:srgbClr val="FFFFFF"/>
                </a:highlight>
                <a:hlinkClick r:id="rId3">
                  <a:extLst>
                    <a:ext uri="{A12FA001-AC4F-418D-AE19-62706E023703}">
                      <ahyp:hlinkClr val="tx"/>
                    </a:ext>
                  </a:extLst>
                </a:hlinkClick>
              </a:rPr>
              <a:t>Contextualized </a:t>
            </a:r>
            <a:r>
              <a:rPr lang="en" sz="1950">
                <a:solidFill>
                  <a:srgbClr val="3A3A3A"/>
                </a:solidFill>
                <a:highlight>
                  <a:srgbClr val="FFFFFF"/>
                </a:highlight>
              </a:rPr>
              <a:t>word embeddings</a:t>
            </a:r>
            <a:endParaRPr sz="19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descr="#dataaugmentation #textclassification #researchpaperwalkthrough #nlp&#10;Data augmentation is a strategy that enables practitioners to significantly increase the diversity of data available for training models, without actually collecting new data. In this video, I discuss Data Augmentation Techniques for Text Classification in NLP&#10;&#10;⏩ Abstract: We present EDA: easy data augmentation techniques for boosting performance on text classification tasks. EDA consists of four simple but powerful operations: synonym replacement, random insertion, random swap, and random deletion. On five text classification tasks, we show that EDA improves performance for both convolutional and recurrent neural networks. EDA demonstrates particularly strong results for smaller datasets; on average, across five datasets, training with EDA while using only 50% of the available training set achieved the same accuracy as normal training with all available data. We also performed extensive ablation studies and suggest parameters for practical use.&#10;&#10;⏩ OUTLINE:&#10;0:00 - Intro and Overview&#10;3:00 - Data Augmentation Rules&#10;7:35 - Results&#10;10:35 - Ablation Study&#10;13:29 - My thoughts and takeaways&#10;&#10;⏩ Paper Title: EDA: Easy Data Augmentation Techniques for Boosting Performance on Text Classification Tasks&#10;⏩ Paper: https://arxiv.org/abs/1901.11196&#10;⏩ Author: Jason Wei, Kai Zou&#10;⏩ Official Code: https://github.com/jasonwei20/eda_nlp&#10;⏩ Organisation: Protago Labs Research, Tysons Corner, Virginia, USA, Department of Computer Science, Dartmouth College, Department of Mathematics and Statistics, Georgetown University&#10;&#10;*********************************************&#10;If you want to support me financially which totally optional and voluntary :) ❤️&#10;You can consider buying me chai ( because i don't drink coffee :) ) at https://www.buymeacoffee.com/TechvizCoffee&#10;&#10;*********************************************&#10;⏩ Youtube - https://youtube.com/channel/UCoz8NrwgL7U9535VNc0mRPA&#10;⏩ Blog - https://prakhartechviz.blogspot.com&#10;⏩ LinkedIn - https://linkedin.com/in/prakhar21&#10;⏩ Medium - https://medium.com/@prakhar.mishra&#10;⏩ GitHub - https://github.com/prakhar21&#10;*********************************************&#10;&#10;Please feel free to share out the content and subscribe to my channel :)&#10;&#10;⏩ Subscribe - https://youtube.com/channel/UCoz8NrwgL7U9535VNc0mRPA?sub_confirmation=1&#10;&#10;Tools I use for making videos :)&#10;⏩ iPad - https://tinyurl.com/y39p6pwc&#10;⏩ Apple Pencil - https://tinyurl.com/y5rk8txn&#10;⏩ GoodNotes - https://tinyurl.com/y627cfsa&#10;&#10;#techviz #datascienceguy #nlp #textclassification #naturallanguageprocessing" id="369" name="Google Shape;369;p71" title="Data Augmentation Techniques for Text Classification in NLP (Research Paper Walkthrough)">
            <a:hlinkClick r:id="rId3"/>
          </p:cNvPr>
          <p:cNvPicPr preferRelativeResize="0"/>
          <p:nvPr/>
        </p:nvPicPr>
        <p:blipFill>
          <a:blip r:embed="rId4">
            <a:alphaModFix/>
          </a:blip>
          <a:stretch>
            <a:fillRect/>
          </a:stretch>
        </p:blipFill>
        <p:spPr>
          <a:xfrm>
            <a:off x="1636525" y="755402"/>
            <a:ext cx="5660400" cy="424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Beneficios</a:t>
            </a:r>
            <a:endParaRPr/>
          </a:p>
        </p:txBody>
      </p:sp>
      <p:sp>
        <p:nvSpPr>
          <p:cNvPr id="375" name="Google Shape;375;p72"/>
          <p:cNvSpPr txBox="1"/>
          <p:nvPr/>
        </p:nvSpPr>
        <p:spPr>
          <a:xfrm>
            <a:off x="2000650" y="1491400"/>
            <a:ext cx="49035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Mejora de la </a:t>
            </a:r>
            <a:r>
              <a:rPr b="1" lang="en">
                <a:latin typeface="Nunito"/>
                <a:ea typeface="Nunito"/>
                <a:cs typeface="Nunito"/>
                <a:sym typeface="Nunito"/>
              </a:rPr>
              <a:t>precisión de la predicción del modelo</a:t>
            </a:r>
            <a:endParaRPr b="1">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Agrega más datos de entrenamiento a los modelos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b="1" lang="en">
                <a:latin typeface="Nunito"/>
                <a:ea typeface="Nunito"/>
                <a:cs typeface="Nunito"/>
                <a:sym typeface="Nunito"/>
              </a:rPr>
              <a:t>Prevenir la escasez de datos</a:t>
            </a:r>
            <a:r>
              <a:rPr lang="en">
                <a:latin typeface="Nunito"/>
                <a:ea typeface="Nunito"/>
                <a:cs typeface="Nunito"/>
                <a:sym typeface="Nunito"/>
              </a:rPr>
              <a:t> para mejores modelos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Reducir el sobreajuste de datos (es decir, un error en las estadísticas, significa que una función se corresponde demasiado estrechamente con un conjunto limitado de puntos de datos) y crear variabilidad en los datos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Aumento de la </a:t>
            </a:r>
            <a:r>
              <a:rPr b="1" lang="en">
                <a:latin typeface="Nunito"/>
                <a:ea typeface="Nunito"/>
                <a:cs typeface="Nunito"/>
                <a:sym typeface="Nunito"/>
              </a:rPr>
              <a:t>capacidad de generalización</a:t>
            </a:r>
            <a:r>
              <a:rPr lang="en">
                <a:latin typeface="Nunito"/>
                <a:ea typeface="Nunito"/>
                <a:cs typeface="Nunito"/>
                <a:sym typeface="Nunito"/>
              </a:rPr>
              <a:t> de los modelos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Ayuda a resolver problemas de desequilibrio de clases en la clasificación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Reducir los c</a:t>
            </a:r>
            <a:r>
              <a:rPr b="1" lang="en">
                <a:latin typeface="Nunito"/>
                <a:ea typeface="Nunito"/>
                <a:cs typeface="Nunito"/>
                <a:sym typeface="Nunito"/>
              </a:rPr>
              <a:t>ostos de recopilación y etiquetado de datos</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3"/>
          <p:cNvSpPr txBox="1"/>
          <p:nvPr>
            <p:ph type="title"/>
          </p:nvPr>
        </p:nvSpPr>
        <p:spPr>
          <a:xfrm>
            <a:off x="5020225" y="2302125"/>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Datos sinteticos</a:t>
            </a:r>
            <a:endParaRPr/>
          </a:p>
        </p:txBody>
      </p:sp>
      <p:pic>
        <p:nvPicPr>
          <p:cNvPr id="381" name="Google Shape;381;p73"/>
          <p:cNvPicPr preferRelativeResize="0"/>
          <p:nvPr/>
        </p:nvPicPr>
        <p:blipFill>
          <a:blip r:embed="rId3">
            <a:alphaModFix/>
          </a:blip>
          <a:stretch>
            <a:fillRect/>
          </a:stretch>
        </p:blipFill>
        <p:spPr>
          <a:xfrm>
            <a:off x="559800" y="1438565"/>
            <a:ext cx="3317825" cy="2482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Totalmente sintético: estos datos no contienen ningún dato original. Esto significa que la reidentificación de una sola unidad es casi imposible y todas las variables todavía están completamente disponibles.</a:t>
            </a:r>
            <a:endParaRPr/>
          </a:p>
          <a:p>
            <a:pPr indent="0" lvl="0" marL="0" rtl="0" algn="l">
              <a:spcBef>
                <a:spcPts val="1600"/>
              </a:spcBef>
              <a:spcAft>
                <a:spcPts val="1600"/>
              </a:spcAft>
              <a:buNone/>
            </a:pPr>
            <a:r>
              <a:t/>
            </a:r>
            <a:endParaRPr/>
          </a:p>
        </p:txBody>
      </p:sp>
      <p:sp>
        <p:nvSpPr>
          <p:cNvPr id="388" name="Google Shape;388;p7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Parcialmente sintético: solo los datos sensibles se reemplazan por datos sintéticos. Esto requiere una fuerte dependencia del modelo de imputación. Esto conduce a una menor dependencia del modelo, pero significa que es posible cierta divulgación debido a los valores reales que permanecen dentro del conjunto de datos.</a:t>
            </a:r>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5"/>
          <p:cNvSpPr txBox="1"/>
          <p:nvPr/>
        </p:nvSpPr>
        <p:spPr>
          <a:xfrm>
            <a:off x="974850" y="1484125"/>
            <a:ext cx="6649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 importancia recae en que se</a:t>
            </a:r>
            <a:r>
              <a:rPr lang="en"/>
              <a:t> pueden generar para satisfacer necesidades o condiciones específicas que no están disponibles en los datos (reales) existentes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Cuándo los requisitos de privacidad limitan la disponibilidad de datos o cómo se pueden usar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Se necesitan datos para probar un producto que se lanzará, sin embargo, dichos datos no existen o no están disponibles para los probadores.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Los datos de entrenamiento son necesarios para los algoritmos de aprendizaje automático. Sin embargo, especialmente en el caso de los vehículos autónomos, es caro generar estos datos en la vida real.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6"/>
          <p:cNvSpPr txBox="1"/>
          <p:nvPr/>
        </p:nvSpPr>
        <p:spPr>
          <a:xfrm>
            <a:off x="2152800" y="1371150"/>
            <a:ext cx="48384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C</a:t>
            </a:r>
            <a:r>
              <a:rPr lang="en" sz="2400"/>
              <a:t>ualquier modelo sintético que se derive de los datos sólo puede replicar propiedades específicas de los datos, lo que significa que, en última instancia, solo podrán simular tendencias generales.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77"/>
          <p:cNvPicPr preferRelativeResize="0"/>
          <p:nvPr/>
        </p:nvPicPr>
        <p:blipFill>
          <a:blip r:embed="rId3">
            <a:alphaModFix/>
          </a:blip>
          <a:stretch>
            <a:fillRect/>
          </a:stretch>
        </p:blipFill>
        <p:spPr>
          <a:xfrm>
            <a:off x="1117075" y="-19435"/>
            <a:ext cx="6909855" cy="51823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Pasos para hacer Data Augmentation</a:t>
            </a:r>
            <a:endParaRPr/>
          </a:p>
        </p:txBody>
      </p:sp>
      <p:sp>
        <p:nvSpPr>
          <p:cNvPr id="410" name="Google Shape;410;p78"/>
          <p:cNvSpPr txBox="1"/>
          <p:nvPr/>
        </p:nvSpPr>
        <p:spPr>
          <a:xfrm>
            <a:off x="123675" y="3441125"/>
            <a:ext cx="603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Experiencia en el campo.</a:t>
            </a:r>
            <a:endParaRPr b="1" sz="1600"/>
          </a:p>
          <a:p>
            <a:pPr indent="0" lvl="0" marL="0" rtl="0" algn="l">
              <a:spcBef>
                <a:spcPts val="0"/>
              </a:spcBef>
              <a:spcAft>
                <a:spcPts val="0"/>
              </a:spcAft>
              <a:buNone/>
            </a:pPr>
            <a:r>
              <a:t/>
            </a:r>
            <a:endParaRPr/>
          </a:p>
        </p:txBody>
      </p:sp>
      <p:pic>
        <p:nvPicPr>
          <p:cNvPr id="411" name="Google Shape;411;p78"/>
          <p:cNvPicPr preferRelativeResize="0"/>
          <p:nvPr/>
        </p:nvPicPr>
        <p:blipFill>
          <a:blip r:embed="rId3">
            <a:alphaModFix/>
          </a:blip>
          <a:stretch>
            <a:fillRect/>
          </a:stretch>
        </p:blipFill>
        <p:spPr>
          <a:xfrm>
            <a:off x="206038" y="834117"/>
            <a:ext cx="6667500" cy="2219325"/>
          </a:xfrm>
          <a:prstGeom prst="rect">
            <a:avLst/>
          </a:prstGeom>
          <a:noFill/>
          <a:ln>
            <a:noFill/>
          </a:ln>
        </p:spPr>
      </p:pic>
      <p:pic>
        <p:nvPicPr>
          <p:cNvPr id="412" name="Google Shape;412;p78"/>
          <p:cNvPicPr preferRelativeResize="0"/>
          <p:nvPr/>
        </p:nvPicPr>
        <p:blipFill>
          <a:blip r:embed="rId4">
            <a:alphaModFix/>
          </a:blip>
          <a:stretch>
            <a:fillRect/>
          </a:stretch>
        </p:blipFill>
        <p:spPr>
          <a:xfrm>
            <a:off x="2720500" y="3205842"/>
            <a:ext cx="5363437" cy="17852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3"/>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82" name="Google Shape;182;p4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83" name="Google Shape;183;p43"/>
          <p:cNvSpPr txBox="1"/>
          <p:nvPr/>
        </p:nvSpPr>
        <p:spPr>
          <a:xfrm>
            <a:off x="502950" y="948450"/>
            <a:ext cx="8220900" cy="3246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Vamos a dar breve lectura a </a:t>
            </a:r>
            <a:r>
              <a:rPr lang="en" sz="1900">
                <a:solidFill>
                  <a:schemeClr val="dk1"/>
                </a:solidFill>
                <a:latin typeface="Montserrat"/>
                <a:ea typeface="Montserrat"/>
                <a:cs typeface="Montserrat"/>
                <a:sym typeface="Montserrat"/>
              </a:rPr>
              <a:t>la presentación de </a:t>
            </a:r>
            <a:r>
              <a:rPr b="1" lang="en" sz="1900">
                <a:solidFill>
                  <a:schemeClr val="dk1"/>
                </a:solidFill>
                <a:latin typeface="Montserrat"/>
                <a:ea typeface="Montserrat"/>
                <a:cs typeface="Montserrat"/>
                <a:sym typeface="Montserrat"/>
              </a:rPr>
              <a:t>End </a:t>
            </a:r>
            <a:r>
              <a:rPr lang="en" sz="1900">
                <a:solidFill>
                  <a:schemeClr val="dk1"/>
                </a:solidFill>
                <a:latin typeface="Montserrat"/>
                <a:ea typeface="Montserrat"/>
                <a:cs typeface="Montserrat"/>
                <a:sym typeface="Montserrat"/>
              </a:rPr>
              <a:t>to</a:t>
            </a:r>
            <a:r>
              <a:rPr b="1" lang="en" sz="1900">
                <a:solidFill>
                  <a:schemeClr val="dk1"/>
                </a:solidFill>
                <a:latin typeface="Montserrat"/>
                <a:ea typeface="Montserrat"/>
                <a:cs typeface="Montserrat"/>
                <a:sym typeface="Montserrat"/>
              </a:rPr>
              <a:t> end Machine Learning </a:t>
            </a:r>
            <a:r>
              <a:rPr lang="en" sz="1900">
                <a:solidFill>
                  <a:schemeClr val="dk1"/>
                </a:solidFill>
                <a:latin typeface="Montserrat"/>
                <a:ea typeface="Montserrat"/>
                <a:cs typeface="Montserrat"/>
                <a:sym typeface="Montserrat"/>
              </a:rPr>
              <a:t>con</a:t>
            </a:r>
            <a:r>
              <a:rPr b="1" lang="en" sz="1900">
                <a:solidFill>
                  <a:schemeClr val="dk1"/>
                </a:solidFill>
                <a:latin typeface="Montserrat"/>
                <a:ea typeface="Montserrat"/>
                <a:cs typeface="Montserrat"/>
                <a:sym typeface="Montserrat"/>
              </a:rPr>
              <a:t> MLFlow</a:t>
            </a:r>
            <a:r>
              <a:rPr lang="en" sz="2100">
                <a:solidFill>
                  <a:srgbClr val="E8E7E3"/>
                </a:solidFill>
              </a:rPr>
              <a:t>🤖</a:t>
            </a:r>
            <a:r>
              <a:rPr lang="en" sz="1800">
                <a:solidFill>
                  <a:srgbClr val="E8E7E3"/>
                </a:solidFill>
              </a:rPr>
              <a:t>💜</a:t>
            </a:r>
            <a:r>
              <a:rPr b="1" lang="en" sz="1900">
                <a:solidFill>
                  <a:schemeClr val="dk1"/>
                </a:solidFill>
                <a:latin typeface="Montserrat"/>
                <a:ea typeface="Montserrat"/>
                <a:cs typeface="Montserrat"/>
                <a:sym typeface="Montserrat"/>
              </a:rPr>
              <a:t>, </a:t>
            </a:r>
            <a:r>
              <a:rPr lang="en" sz="1900">
                <a:solidFill>
                  <a:schemeClr val="dk1"/>
                </a:solidFill>
                <a:latin typeface="Montserrat"/>
                <a:ea typeface="Montserrat"/>
                <a:cs typeface="Montserrat"/>
                <a:sym typeface="Montserrat"/>
              </a:rPr>
              <a:t>donde analizaremos cómo administrar las diferentes piezas de un </a:t>
            </a:r>
            <a:r>
              <a:rPr b="1" lang="en" sz="1900">
                <a:solidFill>
                  <a:schemeClr val="dk1"/>
                </a:solidFill>
                <a:latin typeface="Montserrat"/>
                <a:ea typeface="Montserrat"/>
                <a:cs typeface="Montserrat"/>
                <a:sym typeface="Montserrat"/>
              </a:rPr>
              <a:t>proyecto</a:t>
            </a:r>
            <a:r>
              <a:rPr lang="en" sz="1900">
                <a:solidFill>
                  <a:schemeClr val="dk1"/>
                </a:solidFill>
                <a:latin typeface="Montserrat"/>
                <a:ea typeface="Montserrat"/>
                <a:cs typeface="Montserrat"/>
                <a:sym typeface="Montserrat"/>
              </a:rPr>
              <a:t> de </a:t>
            </a:r>
            <a:r>
              <a:rPr b="1" lang="en" sz="1900">
                <a:solidFill>
                  <a:schemeClr val="dk1"/>
                </a:solidFill>
                <a:latin typeface="Montserrat"/>
                <a:ea typeface="Montserrat"/>
                <a:cs typeface="Montserrat"/>
                <a:sym typeface="Montserrat"/>
              </a:rPr>
              <a:t>ML</a:t>
            </a:r>
            <a:r>
              <a:rPr lang="en" sz="1900">
                <a:solidFill>
                  <a:schemeClr val="dk1"/>
                </a:solidFill>
                <a:latin typeface="Montserrat"/>
                <a:ea typeface="Montserrat"/>
                <a:cs typeface="Montserrat"/>
                <a:sym typeface="Montserrat"/>
              </a:rPr>
              <a:t> </a:t>
            </a:r>
            <a:r>
              <a:rPr b="1" lang="en" sz="1900">
                <a:solidFill>
                  <a:schemeClr val="dk1"/>
                </a:solidFill>
                <a:latin typeface="Montserrat"/>
                <a:ea typeface="Montserrat"/>
                <a:cs typeface="Montserrat"/>
                <a:sym typeface="Montserrat"/>
              </a:rPr>
              <a:t>y su instalación usando Anaconda Navigator.</a:t>
            </a:r>
            <a:endParaRPr b="1"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b="1" sz="19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Luego pasaremos a los aspectos prácticos y veremos algunos ejercicios en </a:t>
            </a:r>
            <a:r>
              <a:rPr b="1" lang="en" sz="1900">
                <a:solidFill>
                  <a:schemeClr val="dk1"/>
                </a:solidFill>
                <a:latin typeface="Montserrat"/>
                <a:ea typeface="Montserrat"/>
                <a:cs typeface="Montserrat"/>
                <a:sym typeface="Montserrat"/>
              </a:rPr>
              <a:t>Python Notebook</a:t>
            </a:r>
            <a:r>
              <a:rPr b="1" lang="en" sz="1800">
                <a:solidFill>
                  <a:srgbClr val="E8E7E3"/>
                </a:solidFill>
              </a:rPr>
              <a:t>💻🐍 </a:t>
            </a:r>
            <a:r>
              <a:rPr lang="en" sz="1900">
                <a:solidFill>
                  <a:schemeClr val="dk1"/>
                </a:solidFill>
                <a:latin typeface="Montserrat"/>
                <a:ea typeface="Montserrat"/>
                <a:cs typeface="Montserrat"/>
                <a:sym typeface="Montserrat"/>
              </a:rPr>
              <a:t>para fortalecer nuestra </a:t>
            </a:r>
            <a:r>
              <a:rPr b="1" lang="en" sz="1900">
                <a:solidFill>
                  <a:schemeClr val="dk1"/>
                </a:solidFill>
                <a:latin typeface="Montserrat"/>
                <a:ea typeface="Montserrat"/>
                <a:cs typeface="Montserrat"/>
                <a:sym typeface="Montserrat"/>
              </a:rPr>
              <a:t>capacidad de resolución de problemas</a:t>
            </a:r>
            <a:r>
              <a:rPr lang="en" sz="1800">
                <a:solidFill>
                  <a:srgbClr val="E8E7E3"/>
                </a:solidFill>
              </a:rPr>
              <a:t>🐱‍💻</a:t>
            </a:r>
            <a:r>
              <a:rPr lang="en"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Por último, </a:t>
            </a:r>
            <a:r>
              <a:rPr lang="en" sz="1900">
                <a:solidFill>
                  <a:schemeClr val="dk1"/>
                </a:solidFill>
                <a:latin typeface="Montserrat"/>
                <a:ea typeface="Montserrat"/>
                <a:cs typeface="Montserrat"/>
                <a:sym typeface="Montserrat"/>
              </a:rPr>
              <a:t>haremos uno o varios </a:t>
            </a:r>
            <a:r>
              <a:rPr b="1" lang="en" sz="1900">
                <a:solidFill>
                  <a:schemeClr val="dk1"/>
                </a:solidFill>
                <a:latin typeface="Montserrat"/>
                <a:ea typeface="Montserrat"/>
                <a:cs typeface="Montserrat"/>
                <a:sym typeface="Montserrat"/>
              </a:rPr>
              <a:t>retos</a:t>
            </a:r>
            <a:r>
              <a:rPr b="1" lang="en" sz="1800">
                <a:solidFill>
                  <a:srgbClr val="E8E7E3"/>
                </a:solidFill>
              </a:rPr>
              <a:t>🐱‍💻</a:t>
            </a:r>
            <a:r>
              <a:rPr lang="en" sz="1900">
                <a:solidFill>
                  <a:schemeClr val="dk1"/>
                </a:solidFill>
                <a:latin typeface="Montserrat"/>
                <a:ea typeface="Montserrat"/>
                <a:cs typeface="Montserrat"/>
                <a:sym typeface="Montserrat"/>
              </a:rPr>
              <a:t>  en </a:t>
            </a:r>
            <a:r>
              <a:rPr b="1" lang="en" sz="1900">
                <a:solidFill>
                  <a:schemeClr val="dk1"/>
                </a:solidFill>
                <a:latin typeface="Montserrat"/>
                <a:ea typeface="Montserrat"/>
                <a:cs typeface="Montserrat"/>
                <a:sym typeface="Montserrat"/>
              </a:rPr>
              <a:t>Python</a:t>
            </a:r>
            <a:r>
              <a:rPr b="1" lang="en" sz="1800">
                <a:solidFill>
                  <a:srgbClr val="E8E7E3"/>
                </a:solidFill>
              </a:rPr>
              <a:t>💻🐍 </a:t>
            </a:r>
            <a:r>
              <a:rPr lang="en" sz="1900">
                <a:solidFill>
                  <a:schemeClr val="dk1"/>
                </a:solidFill>
                <a:latin typeface="Montserrat"/>
                <a:ea typeface="Montserrat"/>
                <a:cs typeface="Montserrat"/>
                <a:sym typeface="Montserrat"/>
              </a:rPr>
              <a:t>en colaboración usando </a:t>
            </a:r>
            <a:r>
              <a:rPr lang="en" sz="1900">
                <a:solidFill>
                  <a:schemeClr val="dk1"/>
                </a:solidFill>
                <a:latin typeface="Montserrat"/>
                <a:ea typeface="Montserrat"/>
                <a:cs typeface="Montserrat"/>
                <a:sym typeface="Montserrat"/>
              </a:rPr>
              <a:t> </a:t>
            </a:r>
            <a:r>
              <a:rPr b="1" lang="en" sz="1900">
                <a:solidFill>
                  <a:schemeClr val="dk1"/>
                </a:solidFill>
                <a:latin typeface="Montserrat"/>
                <a:ea typeface="Montserrat"/>
                <a:cs typeface="Montserrat"/>
                <a:sym typeface="Montserrat"/>
              </a:rPr>
              <a:t>Breakout</a:t>
            </a:r>
            <a:r>
              <a:rPr lang="en" sz="1900">
                <a:solidFill>
                  <a:schemeClr val="dk1"/>
                </a:solidFill>
                <a:latin typeface="Montserrat"/>
                <a:ea typeface="Montserrat"/>
                <a:cs typeface="Montserrat"/>
                <a:sym typeface="Montserrat"/>
              </a:rPr>
              <a:t> </a:t>
            </a:r>
            <a:r>
              <a:rPr b="1" lang="en" sz="1900">
                <a:solidFill>
                  <a:schemeClr val="dk1"/>
                </a:solidFill>
                <a:latin typeface="Montserrat"/>
                <a:ea typeface="Montserrat"/>
                <a:cs typeface="Montserrat"/>
                <a:sym typeface="Montserrat"/>
              </a:rPr>
              <a:t>rooms</a:t>
            </a:r>
            <a:r>
              <a:rPr lang="en" sz="1900">
                <a:solidFill>
                  <a:schemeClr val="dk1"/>
                </a:solidFill>
                <a:latin typeface="Montserrat"/>
                <a:ea typeface="Montserrat"/>
                <a:cs typeface="Montserrat"/>
                <a:sym typeface="Montserrat"/>
              </a:rPr>
              <a:t>, para volver y hacer un repaso de sesión</a:t>
            </a:r>
            <a:r>
              <a:rPr lang="en" sz="2100">
                <a:solidFill>
                  <a:srgbClr val="E8E7E3"/>
                </a:solidFill>
              </a:rPr>
              <a:t>🤖</a:t>
            </a:r>
            <a:r>
              <a:rPr lang="en" sz="1800">
                <a:solidFill>
                  <a:srgbClr val="E8E7E3"/>
                </a:solidFill>
              </a:rPr>
              <a:t>💜</a:t>
            </a:r>
            <a:r>
              <a:rPr lang="en" sz="1900">
                <a:solidFill>
                  <a:schemeClr val="dk1"/>
                </a:solidFill>
                <a:latin typeface="Montserrat"/>
                <a:ea typeface="Montserrat"/>
                <a:cs typeface="Montserrat"/>
                <a:sym typeface="Montserrat"/>
              </a:rPr>
              <a:t> de hoy.</a:t>
            </a:r>
            <a:endParaRPr b="1"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9"/>
          <p:cNvSpPr txBox="1"/>
          <p:nvPr>
            <p:ph type="title"/>
          </p:nvPr>
        </p:nvSpPr>
        <p:spPr>
          <a:xfrm>
            <a:off x="406275" y="127304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Business Need.</a:t>
            </a:r>
            <a:endParaRPr/>
          </a:p>
        </p:txBody>
      </p:sp>
      <p:pic>
        <p:nvPicPr>
          <p:cNvPr id="418" name="Google Shape;418;p79"/>
          <p:cNvPicPr preferRelativeResize="0"/>
          <p:nvPr/>
        </p:nvPicPr>
        <p:blipFill>
          <a:blip r:embed="rId3">
            <a:alphaModFix/>
          </a:blip>
          <a:stretch>
            <a:fillRect/>
          </a:stretch>
        </p:blipFill>
        <p:spPr>
          <a:xfrm>
            <a:off x="1061775" y="1976317"/>
            <a:ext cx="6667500" cy="2628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80"/>
          <p:cNvSpPr txBox="1"/>
          <p:nvPr/>
        </p:nvSpPr>
        <p:spPr>
          <a:xfrm>
            <a:off x="311700" y="12295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292929"/>
                </a:solidFill>
                <a:highlight>
                  <a:srgbClr val="FFFFFF"/>
                </a:highlight>
                <a:latin typeface="Georgia"/>
                <a:ea typeface="Georgia"/>
                <a:cs typeface="Georgia"/>
                <a:sym typeface="Georgia"/>
              </a:rPr>
              <a:t>Sentido Común</a:t>
            </a:r>
            <a:endParaRPr/>
          </a:p>
        </p:txBody>
      </p:sp>
      <p:pic>
        <p:nvPicPr>
          <p:cNvPr id="424" name="Google Shape;424;p80"/>
          <p:cNvPicPr preferRelativeResize="0"/>
          <p:nvPr/>
        </p:nvPicPr>
        <p:blipFill>
          <a:blip r:embed="rId3">
            <a:alphaModFix/>
          </a:blip>
          <a:stretch>
            <a:fillRect/>
          </a:stretch>
        </p:blipFill>
        <p:spPr>
          <a:xfrm>
            <a:off x="3464100" y="834117"/>
            <a:ext cx="4156983" cy="4156983"/>
          </a:xfrm>
          <a:prstGeom prst="rect">
            <a:avLst/>
          </a:prstGeom>
          <a:noFill/>
          <a:ln>
            <a:noFill/>
          </a:ln>
        </p:spPr>
      </p:pic>
      <p:sp>
        <p:nvSpPr>
          <p:cNvPr id="425" name="Google Shape;425;p80"/>
          <p:cNvSpPr txBox="1"/>
          <p:nvPr/>
        </p:nvSpPr>
        <p:spPr>
          <a:xfrm>
            <a:off x="778425" y="2389263"/>
            <a:ext cx="216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Si un humano no puede reconocer la imagen, por qué esperaríamos que un modelo sí</a:t>
            </a:r>
            <a:endParaRPr>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descr="722462_8b5f_2.jpg" id="430" name="Google Shape;430;p81"/>
          <p:cNvPicPr preferRelativeResize="0"/>
          <p:nvPr/>
        </p:nvPicPr>
        <p:blipFill>
          <a:blip r:embed="rId3">
            <a:alphaModFix/>
          </a:blip>
          <a:stretch>
            <a:fillRect/>
          </a:stretch>
        </p:blipFill>
        <p:spPr>
          <a:xfrm>
            <a:off x="-51812" y="-40287"/>
            <a:ext cx="9247614" cy="5203325"/>
          </a:xfrm>
          <a:prstGeom prst="rect">
            <a:avLst/>
          </a:prstGeom>
          <a:noFill/>
          <a:ln>
            <a:noFill/>
          </a:ln>
        </p:spPr>
      </p:pic>
      <p:sp>
        <p:nvSpPr>
          <p:cNvPr id="431" name="Google Shape;431;p81"/>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latin typeface="Proxima Nova"/>
              <a:ea typeface="Proxima Nova"/>
              <a:cs typeface="Proxima Nova"/>
              <a:sym typeface="Proxima Nova"/>
            </a:endParaRPr>
          </a:p>
        </p:txBody>
      </p:sp>
      <p:sp>
        <p:nvSpPr>
          <p:cNvPr id="432" name="Google Shape;432;p81"/>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FFFFFF"/>
                </a:solidFill>
                <a:latin typeface="Proxima Nova"/>
                <a:ea typeface="Proxima Nova"/>
                <a:cs typeface="Proxima Nova"/>
                <a:sym typeface="Proxima Nova"/>
              </a:rPr>
              <a:t>Break</a:t>
            </a:r>
            <a:endParaRPr sz="4200">
              <a:solidFill>
                <a:srgbClr val="FFFFFF"/>
              </a:solidFill>
              <a:latin typeface="Proxima Nova"/>
              <a:ea typeface="Proxima Nova"/>
              <a:cs typeface="Proxima Nova"/>
              <a:sym typeface="Proxima Nova"/>
            </a:endParaRPr>
          </a:p>
        </p:txBody>
      </p:sp>
      <p:pic>
        <p:nvPicPr>
          <p:cNvPr id="433" name="Google Shape;433;p81"/>
          <p:cNvPicPr preferRelativeResize="0"/>
          <p:nvPr/>
        </p:nvPicPr>
        <p:blipFill>
          <a:blip r:embed="rId4">
            <a:alphaModFix/>
          </a:blip>
          <a:stretch>
            <a:fillRect/>
          </a:stretch>
        </p:blipFill>
        <p:spPr>
          <a:xfrm>
            <a:off x="7755875" y="4376850"/>
            <a:ext cx="1183100" cy="630975"/>
          </a:xfrm>
          <a:prstGeom prst="rect">
            <a:avLst/>
          </a:prstGeom>
          <a:noFill/>
          <a:ln>
            <a:noFill/>
          </a:ln>
        </p:spPr>
      </p:pic>
      <p:pic>
        <p:nvPicPr>
          <p:cNvPr id="434" name="Google Shape;434;p81"/>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435" name="Google Shape;435;p81"/>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82"/>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441" name="Google Shape;441;p82"/>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2"/>
          <p:cNvSpPr txBox="1"/>
          <p:nvPr/>
        </p:nvSpPr>
        <p:spPr>
          <a:xfrm>
            <a:off x="1500000" y="1806050"/>
            <a:ext cx="6144000" cy="18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Crowd-coding</a:t>
            </a:r>
            <a:r>
              <a:rPr b="1" lang="en" sz="3600">
                <a:solidFill>
                  <a:srgbClr val="FFFFFF"/>
                </a:solidFill>
                <a:latin typeface="Montserrat"/>
                <a:ea typeface="Montserrat"/>
                <a:cs typeface="Montserrat"/>
                <a:sym typeface="Montserrat"/>
              </a:rPr>
              <a:t>:</a:t>
            </a:r>
            <a:endParaRPr b="1" sz="3600">
              <a:solidFill>
                <a:srgbClr val="FFFFFF"/>
              </a:solidFill>
              <a:latin typeface="Montserrat"/>
              <a:ea typeface="Montserrat"/>
              <a:cs typeface="Montserrat"/>
              <a:sym typeface="Montserrat"/>
            </a:endParaRPr>
          </a:p>
          <a:p>
            <a:pPr indent="-457200" lvl="0" marL="457200" rtl="0" algn="ctr">
              <a:spcBef>
                <a:spcPts val="0"/>
              </a:spcBef>
              <a:spcAft>
                <a:spcPts val="0"/>
              </a:spcAft>
              <a:buClr>
                <a:srgbClr val="FFFFFF"/>
              </a:buClr>
              <a:buSzPts val="3600"/>
              <a:buFont typeface="Montserrat"/>
              <a:buChar char="●"/>
            </a:pPr>
            <a:r>
              <a:rPr b="1" lang="en" sz="3600">
                <a:solidFill>
                  <a:srgbClr val="FFFFFF"/>
                </a:solidFill>
                <a:latin typeface="Montserrat"/>
                <a:ea typeface="Montserrat"/>
                <a:cs typeface="Montserrat"/>
                <a:sym typeface="Montserrat"/>
              </a:rPr>
              <a:t>Data Augmentation</a:t>
            </a:r>
            <a:endParaRPr b="1" sz="3600">
              <a:solidFill>
                <a:srgbClr val="FFFFFF"/>
              </a:solidFill>
              <a:latin typeface="Montserrat"/>
              <a:ea typeface="Montserrat"/>
              <a:cs typeface="Montserrat"/>
              <a:sym typeface="Montserrat"/>
            </a:endParaRPr>
          </a:p>
          <a:p>
            <a:pPr indent="-457200" lvl="0" marL="457200" rtl="0" algn="ctr">
              <a:spcBef>
                <a:spcPts val="0"/>
              </a:spcBef>
              <a:spcAft>
                <a:spcPts val="0"/>
              </a:spcAft>
              <a:buClr>
                <a:srgbClr val="FFFFFF"/>
              </a:buClr>
              <a:buSzPts val="3600"/>
              <a:buFont typeface="Montserrat"/>
              <a:buChar char="●"/>
            </a:pPr>
            <a:r>
              <a:rPr b="1" lang="en" sz="3600">
                <a:solidFill>
                  <a:srgbClr val="FFFFFF"/>
                </a:solidFill>
                <a:latin typeface="Montserrat"/>
                <a:ea typeface="Montserrat"/>
                <a:cs typeface="Montserrat"/>
                <a:sym typeface="Montserrat"/>
              </a:rPr>
              <a:t>DA on NLP</a:t>
            </a:r>
            <a:endParaRPr b="1" sz="3600">
              <a:solidFill>
                <a:srgbClr val="FFFFFF"/>
              </a:solidFill>
              <a:latin typeface="Montserrat"/>
              <a:ea typeface="Montserrat"/>
              <a:cs typeface="Montserrat"/>
              <a:sym typeface="Montserrat"/>
            </a:endParaRPr>
          </a:p>
          <a:p>
            <a:pPr indent="-457200" lvl="0" marL="457200" rtl="0" algn="ctr">
              <a:spcBef>
                <a:spcPts val="0"/>
              </a:spcBef>
              <a:spcAft>
                <a:spcPts val="0"/>
              </a:spcAft>
              <a:buClr>
                <a:srgbClr val="FFFFFF"/>
              </a:buClr>
              <a:buSzPts val="3600"/>
              <a:buFont typeface="Montserrat"/>
              <a:buChar char="●"/>
            </a:pPr>
            <a:r>
              <a:rPr b="1" lang="en" sz="3600">
                <a:solidFill>
                  <a:srgbClr val="FFFFFF"/>
                </a:solidFill>
                <a:latin typeface="Montserrat"/>
                <a:ea typeface="Montserrat"/>
                <a:cs typeface="Montserrat"/>
                <a:sym typeface="Montserrat"/>
              </a:rPr>
              <a:t>DA with TF </a:t>
            </a:r>
            <a:endParaRPr b="1">
              <a:solidFill>
                <a:srgbClr val="FFFFFF"/>
              </a:solidFill>
            </a:endParaRPr>
          </a:p>
        </p:txBody>
      </p:sp>
      <p:pic>
        <p:nvPicPr>
          <p:cNvPr id="443" name="Google Shape;443;p8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44" name="Google Shape;444;p82"/>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445" name="Google Shape;445;p82"/>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83"/>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451" name="Google Shape;451;p83"/>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3"/>
          <p:cNvSpPr txBox="1"/>
          <p:nvPr/>
        </p:nvSpPr>
        <p:spPr>
          <a:xfrm>
            <a:off x="1500000" y="1806050"/>
            <a:ext cx="6144000" cy="18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Challenge:</a:t>
            </a:r>
            <a:endParaRPr b="1" sz="36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Clasificación de Gatos y Perros con DA</a:t>
            </a:r>
            <a:endParaRPr b="1" sz="36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3600">
              <a:solidFill>
                <a:srgbClr val="FFFFFF"/>
              </a:solidFill>
              <a:latin typeface="Montserrat"/>
              <a:ea typeface="Montserrat"/>
              <a:cs typeface="Montserrat"/>
              <a:sym typeface="Montserrat"/>
            </a:endParaRPr>
          </a:p>
        </p:txBody>
      </p:sp>
      <p:pic>
        <p:nvPicPr>
          <p:cNvPr id="453" name="Google Shape;453;p8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54" name="Google Shape;454;p83"/>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455" name="Google Shape;455;p83"/>
          <p:cNvPicPr preferRelativeResize="0"/>
          <p:nvPr/>
        </p:nvPicPr>
        <p:blipFill>
          <a:blip r:embed="rId6">
            <a:alphaModFix/>
          </a:blip>
          <a:stretch>
            <a:fillRect/>
          </a:stretch>
        </p:blipFill>
        <p:spPr>
          <a:xfrm>
            <a:off x="8153775" y="4767850"/>
            <a:ext cx="802874" cy="185675"/>
          </a:xfrm>
          <a:prstGeom prst="rect">
            <a:avLst/>
          </a:prstGeom>
          <a:noFill/>
          <a:ln>
            <a:noFill/>
          </a:ln>
        </p:spPr>
      </p:pic>
      <p:sp>
        <p:nvSpPr>
          <p:cNvPr id="456" name="Google Shape;456;p83"/>
          <p:cNvSpPr txBox="1"/>
          <p:nvPr/>
        </p:nvSpPr>
        <p:spPr>
          <a:xfrm>
            <a:off x="953050" y="3812150"/>
            <a:ext cx="6758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D966"/>
              </a:buClr>
              <a:buSzPts val="1400"/>
              <a:buFont typeface="Nunito"/>
              <a:buChar char="●"/>
            </a:pPr>
            <a:r>
              <a:rPr lang="en" u="sng">
                <a:solidFill>
                  <a:srgbClr val="FFD966"/>
                </a:solidFill>
                <a:latin typeface="Nunito"/>
                <a:ea typeface="Nunito"/>
                <a:cs typeface="Nunito"/>
                <a:sym typeface="Nunito"/>
                <a:hlinkClick r:id="rId7">
                  <a:extLst>
                    <a:ext uri="{A12FA001-AC4F-418D-AE19-62706E023703}">
                      <ahyp:hlinkClr val="tx"/>
                    </a:ext>
                  </a:extLst>
                </a:hlinkClick>
              </a:rPr>
              <a:t>https://towardsdatascience.com/beating-the-state-of-the-art-from-2013-with-5-of-data-without-using-transfer-learning-301faf624fb6</a:t>
            </a:r>
            <a:endParaRPr>
              <a:solidFill>
                <a:srgbClr val="FFD966"/>
              </a:solidFill>
              <a:latin typeface="Nunito"/>
              <a:ea typeface="Nunito"/>
              <a:cs typeface="Nunito"/>
              <a:sym typeface="Nunito"/>
            </a:endParaRPr>
          </a:p>
          <a:p>
            <a:pPr indent="-317500" lvl="0" marL="457200" rtl="0" algn="l">
              <a:spcBef>
                <a:spcPts val="0"/>
              </a:spcBef>
              <a:spcAft>
                <a:spcPts val="0"/>
              </a:spcAft>
              <a:buClr>
                <a:srgbClr val="FFD966"/>
              </a:buClr>
              <a:buSzPts val="1400"/>
              <a:buFont typeface="Nunito"/>
              <a:buChar char="●"/>
            </a:pPr>
            <a:r>
              <a:rPr lang="en">
                <a:solidFill>
                  <a:srgbClr val="FFD966"/>
                </a:solidFill>
                <a:latin typeface="Nunito"/>
                <a:ea typeface="Nunito"/>
                <a:cs typeface="Nunito"/>
                <a:sym typeface="Nunito"/>
              </a:rPr>
              <a:t>https://github.com/radekosmulski/training_a_CNN_with_little_data</a:t>
            </a:r>
            <a:endParaRPr>
              <a:solidFill>
                <a:srgbClr val="FFD966"/>
              </a:solidFill>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84"/>
          <p:cNvPicPr preferRelativeResize="0"/>
          <p:nvPr/>
        </p:nvPicPr>
        <p:blipFill>
          <a:blip r:embed="rId3">
            <a:alphaModFix/>
          </a:blip>
          <a:stretch>
            <a:fillRect/>
          </a:stretch>
        </p:blipFill>
        <p:spPr>
          <a:xfrm>
            <a:off x="-1325800" y="0"/>
            <a:ext cx="10469800" cy="5234900"/>
          </a:xfrm>
          <a:prstGeom prst="rect">
            <a:avLst/>
          </a:prstGeom>
          <a:noFill/>
          <a:ln>
            <a:noFill/>
          </a:ln>
        </p:spPr>
      </p:pic>
      <p:sp>
        <p:nvSpPr>
          <p:cNvPr id="462" name="Google Shape;462;p84"/>
          <p:cNvSpPr txBox="1"/>
          <p:nvPr/>
        </p:nvSpPr>
        <p:spPr>
          <a:xfrm>
            <a:off x="500350" y="3785575"/>
            <a:ext cx="169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FFFFFF"/>
                </a:solidFill>
                <a:latin typeface="Montserrat"/>
                <a:ea typeface="Montserrat"/>
                <a:cs typeface="Montserrat"/>
                <a:sym typeface="Montserrat"/>
              </a:rPr>
              <a:t>Q &amp; A</a:t>
            </a:r>
            <a:endParaRPr>
              <a:solidFill>
                <a:srgbClr val="FFFFFF"/>
              </a:solidFill>
            </a:endParaRPr>
          </a:p>
        </p:txBody>
      </p:sp>
      <p:pic>
        <p:nvPicPr>
          <p:cNvPr id="463" name="Google Shape;463;p8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4"/>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89" name="Google Shape;189;p4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90" name="Google Shape;190;p44"/>
          <p:cNvPicPr preferRelativeResize="0"/>
          <p:nvPr/>
        </p:nvPicPr>
        <p:blipFill rotWithShape="1">
          <a:blip r:embed="rId4">
            <a:alphaModFix/>
          </a:blip>
          <a:srcRect b="11316" l="6076" r="0" t="0"/>
          <a:stretch/>
        </p:blipFill>
        <p:spPr>
          <a:xfrm flipH="1">
            <a:off x="6539600" y="1207200"/>
            <a:ext cx="2489075" cy="3017824"/>
          </a:xfrm>
          <a:prstGeom prst="rect">
            <a:avLst/>
          </a:prstGeom>
          <a:noFill/>
          <a:ln>
            <a:noFill/>
          </a:ln>
        </p:spPr>
      </p:pic>
      <p:sp>
        <p:nvSpPr>
          <p:cNvPr id="191" name="Google Shape;191;p44"/>
          <p:cNvSpPr txBox="1"/>
          <p:nvPr/>
        </p:nvSpPr>
        <p:spPr>
          <a:xfrm>
            <a:off x="548850" y="897000"/>
            <a:ext cx="7270800" cy="380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1F1F1F"/>
                </a:solidFill>
                <a:highlight>
                  <a:srgbClr val="FFFFFF"/>
                </a:highlight>
                <a:latin typeface="Montserrat"/>
                <a:ea typeface="Montserrat"/>
                <a:cs typeface="Montserrat"/>
                <a:sym typeface="Montserrat"/>
              </a:rPr>
              <a:t>6:30 - 6:35</a:t>
            </a:r>
            <a:r>
              <a:rPr b="1" lang="en" sz="1700">
                <a:solidFill>
                  <a:srgbClr val="1F1F1F"/>
                </a:solidFill>
                <a:highlight>
                  <a:srgbClr val="FFFFFF"/>
                </a:highlight>
                <a:latin typeface="Montserrat"/>
                <a:ea typeface="Montserrat"/>
                <a:cs typeface="Montserrat"/>
                <a:sym typeface="Montserrat"/>
              </a:rPr>
              <a:t> </a:t>
            </a:r>
            <a:r>
              <a:rPr lang="en" sz="1700">
                <a:solidFill>
                  <a:srgbClr val="1F1F1F"/>
                </a:solidFill>
                <a:highlight>
                  <a:srgbClr val="FFFFFF"/>
                </a:highlight>
                <a:latin typeface="Montserrat"/>
                <a:ea typeface="Montserrat"/>
                <a:cs typeface="Montserrat"/>
                <a:sym typeface="Montserrat"/>
              </a:rPr>
              <a:t>PM</a:t>
            </a:r>
            <a:r>
              <a:rPr b="1" lang="en" sz="1700">
                <a:solidFill>
                  <a:srgbClr val="1F1F1F"/>
                </a:solidFill>
                <a:highlight>
                  <a:srgbClr val="FFFFFF"/>
                </a:highlight>
                <a:latin typeface="Montserrat"/>
                <a:ea typeface="Montserrat"/>
                <a:cs typeface="Montserrat"/>
                <a:sym typeface="Montserrat"/>
              </a:rPr>
              <a:t> Saludos </a:t>
            </a:r>
            <a:r>
              <a:rPr lang="en" sz="1700">
                <a:solidFill>
                  <a:srgbClr val="1F1F1F"/>
                </a:solidFill>
                <a:highlight>
                  <a:srgbClr val="FFFFFF"/>
                </a:highlight>
                <a:latin typeface="Montserrat"/>
                <a:ea typeface="Montserrat"/>
                <a:cs typeface="Montserrat"/>
                <a:sym typeface="Montserrat"/>
              </a:rPr>
              <a:t>y</a:t>
            </a:r>
            <a:r>
              <a:rPr b="1" lang="en" sz="1700">
                <a:solidFill>
                  <a:srgbClr val="1F1F1F"/>
                </a:solidFill>
                <a:highlight>
                  <a:srgbClr val="FFFFFF"/>
                </a:highlight>
                <a:latin typeface="Montserrat"/>
                <a:ea typeface="Montserrat"/>
                <a:cs typeface="Montserrat"/>
                <a:sym typeface="Montserrat"/>
              </a:rPr>
              <a:t> anuncios.</a:t>
            </a:r>
            <a:endParaRPr b="1" sz="1700">
              <a:solidFill>
                <a:srgbClr val="1F1F1F"/>
              </a:solidFill>
              <a:highlight>
                <a:srgbClr val="FFFFFF"/>
              </a:highlight>
              <a:latin typeface="Montserrat"/>
              <a:ea typeface="Montserrat"/>
              <a:cs typeface="Montserrat"/>
              <a:sym typeface="Montserrat"/>
            </a:endParaRPr>
          </a:p>
          <a:p>
            <a:pPr indent="0" lvl="0" marL="0" rtl="0" algn="l">
              <a:lnSpc>
                <a:spcPct val="115000"/>
              </a:lnSpc>
              <a:spcBef>
                <a:spcPts val="1000"/>
              </a:spcBef>
              <a:spcAft>
                <a:spcPts val="0"/>
              </a:spcAft>
              <a:buNone/>
            </a:pPr>
            <a:r>
              <a:rPr lang="en" sz="1700">
                <a:solidFill>
                  <a:srgbClr val="1F1F1F"/>
                </a:solidFill>
                <a:highlight>
                  <a:schemeClr val="lt1"/>
                </a:highlight>
                <a:latin typeface="Montserrat"/>
                <a:ea typeface="Montserrat"/>
                <a:cs typeface="Montserrat"/>
                <a:sym typeface="Montserrat"/>
              </a:rPr>
              <a:t>6:35 - 6:40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a:t>
            </a:r>
            <a:r>
              <a:rPr b="1" lang="en" sz="1700">
                <a:solidFill>
                  <a:srgbClr val="1F1F1F"/>
                </a:solidFill>
                <a:highlight>
                  <a:schemeClr val="lt1"/>
                </a:highlight>
                <a:latin typeface="Montserrat"/>
                <a:ea typeface="Montserrat"/>
                <a:cs typeface="Montserrat"/>
                <a:sym typeface="Montserrat"/>
              </a:rPr>
              <a:t> Objetivos.</a:t>
            </a:r>
            <a:endParaRPr b="1" sz="1700">
              <a:solidFill>
                <a:srgbClr val="1F1F1F"/>
              </a:solidFill>
              <a:highlight>
                <a:srgbClr val="FFFFFF"/>
              </a:highlight>
              <a:latin typeface="Montserrat"/>
              <a:ea typeface="Montserrat"/>
              <a:cs typeface="Montserrat"/>
              <a:sym typeface="Montserrat"/>
            </a:endParaRPr>
          </a:p>
          <a:p>
            <a:pPr indent="0" lvl="0" marL="0" rtl="0" algn="l">
              <a:lnSpc>
                <a:spcPct val="115000"/>
              </a:lnSpc>
              <a:spcBef>
                <a:spcPts val="1000"/>
              </a:spcBef>
              <a:spcAft>
                <a:spcPts val="0"/>
              </a:spcAft>
              <a:buNone/>
            </a:pPr>
            <a:r>
              <a:rPr lang="en" sz="1700">
                <a:solidFill>
                  <a:srgbClr val="1F1F1F"/>
                </a:solidFill>
                <a:highlight>
                  <a:schemeClr val="lt1"/>
                </a:highlight>
                <a:latin typeface="Montserrat"/>
                <a:ea typeface="Montserrat"/>
                <a:cs typeface="Montserrat"/>
                <a:sym typeface="Montserrat"/>
              </a:rPr>
              <a:t>6:40 - 7:00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Introducción a Labeling &amp; Augmentation.</a:t>
            </a:r>
            <a:endParaRPr sz="1700">
              <a:solidFill>
                <a:srgbClr val="1F1F1F"/>
              </a:solidFill>
              <a:highlight>
                <a:schemeClr val="lt1"/>
              </a:highlight>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7:20 - 8:00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a:t>
            </a:r>
            <a:r>
              <a:rPr b="1" lang="en" sz="1700">
                <a:solidFill>
                  <a:srgbClr val="1F1F1F"/>
                </a:solidFill>
                <a:highlight>
                  <a:schemeClr val="lt1"/>
                </a:highlight>
                <a:latin typeface="Montserrat"/>
                <a:ea typeface="Montserrat"/>
                <a:cs typeface="Montserrat"/>
                <a:sym typeface="Montserrat"/>
              </a:rPr>
              <a:t> Crowd-coding: Data Augementation</a:t>
            </a:r>
            <a:endParaRPr sz="1700">
              <a:solidFill>
                <a:srgbClr val="1F1F1F"/>
              </a:solidFill>
              <a:highlight>
                <a:schemeClr val="lt1"/>
              </a:highlight>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8:00 - 8:15</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a:t>
            </a:r>
            <a:r>
              <a:rPr b="1" lang="en" sz="1700">
                <a:solidFill>
                  <a:srgbClr val="1F1F1F"/>
                </a:solidFill>
                <a:highlight>
                  <a:schemeClr val="lt1"/>
                </a:highlight>
                <a:latin typeface="Montserrat"/>
                <a:ea typeface="Montserrat"/>
                <a:cs typeface="Montserrat"/>
                <a:sym typeface="Montserrat"/>
              </a:rPr>
              <a:t> BREAK.</a:t>
            </a:r>
            <a:endParaRPr b="1" sz="1700">
              <a:solidFill>
                <a:srgbClr val="1F1F1F"/>
              </a:solidFill>
              <a:highlight>
                <a:schemeClr val="lt1"/>
              </a:highlight>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8:15 - 9:20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a:t>
            </a:r>
            <a:r>
              <a:rPr b="1" lang="en" sz="1700">
                <a:solidFill>
                  <a:srgbClr val="1F1F1F"/>
                </a:solidFill>
                <a:highlight>
                  <a:schemeClr val="lt1"/>
                </a:highlight>
                <a:latin typeface="Montserrat"/>
                <a:ea typeface="Montserrat"/>
                <a:cs typeface="Montserrat"/>
                <a:sym typeface="Montserrat"/>
              </a:rPr>
              <a:t> Challenge: </a:t>
            </a:r>
            <a:endParaRPr b="1" sz="1700">
              <a:solidFill>
                <a:srgbClr val="1F1F1F"/>
              </a:solidFill>
              <a:highlight>
                <a:schemeClr val="lt1"/>
              </a:highlight>
              <a:latin typeface="Montserrat"/>
              <a:ea typeface="Montserrat"/>
              <a:cs typeface="Montserrat"/>
              <a:sym typeface="Montserrat"/>
            </a:endParaRPr>
          </a:p>
          <a:p>
            <a:pPr indent="0" lvl="0" marL="0" rtl="0" algn="l">
              <a:lnSpc>
                <a:spcPct val="115000"/>
              </a:lnSpc>
              <a:spcBef>
                <a:spcPts val="1000"/>
              </a:spcBef>
              <a:spcAft>
                <a:spcPts val="100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9:20 - 9:30 PM</a:t>
            </a:r>
            <a:r>
              <a:rPr b="1" lang="en" sz="1700">
                <a:solidFill>
                  <a:srgbClr val="1F1F1F"/>
                </a:solidFill>
                <a:highlight>
                  <a:schemeClr val="lt1"/>
                </a:highlight>
                <a:latin typeface="Montserrat"/>
                <a:ea typeface="Montserrat"/>
                <a:cs typeface="Montserrat"/>
                <a:sym typeface="Montserrat"/>
              </a:rPr>
              <a:t> Conclusiones.</a:t>
            </a:r>
            <a:endParaRPr b="1" sz="1700">
              <a:solidFill>
                <a:srgbClr val="1F1F1F"/>
              </a:solidFill>
              <a:highlight>
                <a:schemeClr val="lt1"/>
              </a:highlight>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4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97" name="Google Shape;197;p45"/>
          <p:cNvSpPr txBox="1"/>
          <p:nvPr/>
        </p:nvSpPr>
        <p:spPr>
          <a:xfrm>
            <a:off x="5280150" y="1616350"/>
            <a:ext cx="3676500" cy="8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441848"/>
                </a:solidFill>
                <a:highlight>
                  <a:srgbClr val="FFFFFF"/>
                </a:highlight>
                <a:latin typeface="Montserrat"/>
                <a:ea typeface="Montserrat"/>
                <a:cs typeface="Montserrat"/>
                <a:sym typeface="Montserrat"/>
              </a:rPr>
              <a:t>Cuántas veces nuestros datos ya vienen listos para meterlos al Modelo?</a:t>
            </a:r>
            <a:endParaRPr b="1" sz="2100">
              <a:solidFill>
                <a:srgbClr val="441848"/>
              </a:solidFill>
              <a:highlight>
                <a:srgbClr val="FFFFFF"/>
              </a:highlight>
              <a:latin typeface="Montserrat"/>
              <a:ea typeface="Montserrat"/>
              <a:cs typeface="Montserrat"/>
              <a:sym typeface="Montserrat"/>
            </a:endParaRPr>
          </a:p>
        </p:txBody>
      </p:sp>
      <p:pic>
        <p:nvPicPr>
          <p:cNvPr id="198" name="Google Shape;198;p45"/>
          <p:cNvPicPr preferRelativeResize="0"/>
          <p:nvPr/>
        </p:nvPicPr>
        <p:blipFill>
          <a:blip r:embed="rId4">
            <a:alphaModFix/>
          </a:blip>
          <a:stretch>
            <a:fillRect/>
          </a:stretch>
        </p:blipFill>
        <p:spPr>
          <a:xfrm>
            <a:off x="172300" y="789100"/>
            <a:ext cx="4975350" cy="37336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6"/>
          <p:cNvSpPr txBox="1"/>
          <p:nvPr>
            <p:ph type="title"/>
          </p:nvPr>
        </p:nvSpPr>
        <p:spPr>
          <a:xfrm>
            <a:off x="311700" y="887250"/>
            <a:ext cx="46137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Cómo que labeling?</a:t>
            </a:r>
            <a:endParaRPr sz="4800"/>
          </a:p>
        </p:txBody>
      </p:sp>
      <p:sp>
        <p:nvSpPr>
          <p:cNvPr id="204" name="Google Shape;204;p46"/>
          <p:cNvSpPr txBox="1"/>
          <p:nvPr>
            <p:ph idx="1" type="body"/>
          </p:nvPr>
        </p:nvSpPr>
        <p:spPr>
          <a:xfrm>
            <a:off x="311700" y="3062700"/>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292929"/>
                </a:solidFill>
                <a:highlight>
                  <a:srgbClr val="FFFFFF"/>
                </a:highlight>
                <a:latin typeface="Georgia"/>
                <a:ea typeface="Georgia"/>
                <a:cs typeface="Georgia"/>
                <a:sym typeface="Georgia"/>
              </a:rPr>
              <a:t>Labelling es una actividad para respaldar el entrenamiento de modelos de aprendizaje automático supervisados. El término supervisado es una referencia directa a cómo estos modelos se basan en datos de entrenamiento etiquetados con precisión para que aprendan.</a:t>
            </a:r>
            <a:endParaRPr/>
          </a:p>
        </p:txBody>
      </p:sp>
      <p:pic>
        <p:nvPicPr>
          <p:cNvPr id="205" name="Google Shape;205;p46"/>
          <p:cNvPicPr preferRelativeResize="0"/>
          <p:nvPr/>
        </p:nvPicPr>
        <p:blipFill>
          <a:blip r:embed="rId3">
            <a:alphaModFix/>
          </a:blip>
          <a:stretch>
            <a:fillRect/>
          </a:stretch>
        </p:blipFill>
        <p:spPr>
          <a:xfrm>
            <a:off x="5077800" y="152400"/>
            <a:ext cx="3494700" cy="2757901"/>
          </a:xfrm>
          <a:prstGeom prst="rect">
            <a:avLst/>
          </a:prstGeom>
          <a:noFill/>
          <a:ln>
            <a:noFill/>
          </a:ln>
        </p:spPr>
      </p:pic>
      <p:sp>
        <p:nvSpPr>
          <p:cNvPr id="206" name="Google Shape;206;p46"/>
          <p:cNvSpPr txBox="1"/>
          <p:nvPr/>
        </p:nvSpPr>
        <p:spPr>
          <a:xfrm>
            <a:off x="662050" y="4124975"/>
            <a:ext cx="4190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https://www.cloudfactory.com/data-labeling-guide#Essential-5-brTools---Do-I-need-a-tooling-platform-for-data-labeling</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7"/>
          <p:cNvSpPr txBox="1"/>
          <p:nvPr>
            <p:ph type="ctrTitle"/>
          </p:nvPr>
        </p:nvSpPr>
        <p:spPr>
          <a:xfrm>
            <a:off x="311700" y="427825"/>
            <a:ext cx="8520600" cy="69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Importancia</a:t>
            </a:r>
            <a:endParaRPr/>
          </a:p>
        </p:txBody>
      </p:sp>
      <p:sp>
        <p:nvSpPr>
          <p:cNvPr id="212" name="Google Shape;212;p47"/>
          <p:cNvSpPr txBox="1"/>
          <p:nvPr/>
        </p:nvSpPr>
        <p:spPr>
          <a:xfrm>
            <a:off x="311700" y="2233200"/>
            <a:ext cx="294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292929"/>
                </a:solidFill>
                <a:highlight>
                  <a:srgbClr val="FFFFFF"/>
                </a:highlight>
                <a:latin typeface="Georgia"/>
                <a:ea typeface="Georgia"/>
                <a:cs typeface="Georgia"/>
                <a:sym typeface="Georgia"/>
              </a:rPr>
              <a:t>“The accuracy of a machine learning model is only as good as it’s (training) data.”</a:t>
            </a:r>
            <a:endParaRPr>
              <a:latin typeface="Nunito"/>
              <a:ea typeface="Nunito"/>
              <a:cs typeface="Nunito"/>
              <a:sym typeface="Nunito"/>
            </a:endParaRPr>
          </a:p>
        </p:txBody>
      </p:sp>
      <p:pic>
        <p:nvPicPr>
          <p:cNvPr descr="Visit http://TED.com to get our entire library of TED Talks, transcripts, translations, personalized Talk recommendations and more.&#10;&#10;The danger of artificial intelligence isn't that it's going to rebel against us, but that it's going to do exactly what we ask it to do, says AI researcher Janelle Shane. Sharing the weird, sometimes alarming antics of AI algorithms as they try to solve human problems -- like creating new ice cream flavors or recognizing cars on the road -- Shane shows why AI doesn't yet measure up to real brains.&#10;The TED Talks channel features the best talks and performances from the TED Conference, where the world's leading thinkers and doers give the talk of their lives in 18 minutes (or less). Look for talks on Technology, Entertainment and Design -- plus science, business, global issues, the arts and more. You're welcome to link to or embed these videos, forward them to others and share these ideas with people you know. For more information on using TED for commercial purposes (e.g. employee learning, in a film or online course), submit a Media Request here: http://media-requests.TED.com&#10;&#10;Follow TED on Twitter: http://twitter.com/TEDTalks&#10;Like TED on Facebook: http://facebook.com/TED&#10;&#10;Subscribe to our channel: http://youtube.com/TED" id="213" name="Google Shape;213;p47" title="The danger of AI is weirder than you think | Janelle Shane">
            <a:hlinkClick r:id="rId3"/>
          </p:cNvPr>
          <p:cNvPicPr preferRelativeResize="0"/>
          <p:nvPr/>
        </p:nvPicPr>
        <p:blipFill>
          <a:blip r:embed="rId4">
            <a:alphaModFix/>
          </a:blip>
          <a:stretch>
            <a:fillRect/>
          </a:stretch>
        </p:blipFill>
        <p:spPr>
          <a:xfrm>
            <a:off x="3676325" y="12361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8"/>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Qué podemos labelear</a:t>
            </a:r>
            <a:endParaRPr/>
          </a:p>
          <a:p>
            <a:pPr indent="0" lvl="0" marL="0" rtl="0" algn="l">
              <a:spcBef>
                <a:spcPts val="0"/>
              </a:spcBef>
              <a:spcAft>
                <a:spcPts val="0"/>
              </a:spcAft>
              <a:buNone/>
            </a:pPr>
            <a:r>
              <a:rPr lang="en"/>
              <a:t>(etiquetar)?</a:t>
            </a:r>
            <a:endParaRPr/>
          </a:p>
        </p:txBody>
      </p:sp>
      <p:sp>
        <p:nvSpPr>
          <p:cNvPr id="219" name="Google Shape;219;p48"/>
          <p:cNvSpPr txBox="1"/>
          <p:nvPr/>
        </p:nvSpPr>
        <p:spPr>
          <a:xfrm>
            <a:off x="5014175" y="1571900"/>
            <a:ext cx="57306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IMAGENES!</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Datos estructurados</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Datos no estructurados</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Audio</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Video</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220" name="Google Shape;220;p48"/>
          <p:cNvPicPr preferRelativeResize="0"/>
          <p:nvPr/>
        </p:nvPicPr>
        <p:blipFill>
          <a:blip r:embed="rId3">
            <a:alphaModFix/>
          </a:blip>
          <a:stretch>
            <a:fillRect/>
          </a:stretch>
        </p:blipFill>
        <p:spPr>
          <a:xfrm>
            <a:off x="540250" y="1885325"/>
            <a:ext cx="3498800" cy="2292825"/>
          </a:xfrm>
          <a:prstGeom prst="rect">
            <a:avLst/>
          </a:prstGeom>
          <a:noFill/>
          <a:ln>
            <a:noFill/>
          </a:ln>
        </p:spPr>
      </p:pic>
      <p:sp>
        <p:nvSpPr>
          <p:cNvPr id="221" name="Google Shape;221;p48"/>
          <p:cNvSpPr txBox="1"/>
          <p:nvPr/>
        </p:nvSpPr>
        <p:spPr>
          <a:xfrm>
            <a:off x="4566475" y="4685850"/>
            <a:ext cx="32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Cualquier dato que vaya a un SLM</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